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 snapToGrid="0">
      <p:cViewPr varScale="1">
        <p:scale>
          <a:sx n="82" d="100"/>
          <a:sy n="82" d="100"/>
        </p:scale>
        <p:origin x="175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היכרות אישית ,הצגה שלנו לפאנל וניסיון תעסוקתי בדגש על ניסיון הפיתוח שיש לנו.</a:t>
            </a:r>
            <a:endParaRPr/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u="sng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כמה משפטים על </a:t>
            </a:r>
            <a:r>
              <a:rPr lang="en-US" u="sng"/>
              <a:t>הבעיה </a:t>
            </a:r>
            <a:endParaRPr u="sng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סטטיסטיקות המתקבלות בעקבות הבעיה</a:t>
            </a: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הצגת הפתרון הכללי לבעיה</a:t>
            </a:r>
            <a:endParaRPr/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העזרים שקיימים היום , מספקים תמיכה רק בכיוון ההישענות</a:t>
            </a:r>
            <a:endParaRPr/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גודל השוק במיליוני דולרים נכון להיום כ 425 מיליון דולר.</a:t>
            </a:r>
            <a:endParaRPr/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צפוי לעלות עד 2024  פי 2 לערך.</a:t>
            </a:r>
            <a:endParaRPr/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האוכלוסייה המבוגרת הולכת וגדלה עם השנים , איכות-החיים עולה.</a:t>
            </a: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מספר מוצרים קיימים בשוק המציעים פתרונות ארגונומיים ליציבה</a:t>
            </a:r>
            <a:endParaRPr/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אך לא מספקים פתרון יעיל לנפילה</a:t>
            </a: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פתרונות רובסטיים  ויקרים הקיימים בשוק</a:t>
            </a: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1F1F"/>
            </a:gs>
            <a:gs pos="6000">
              <a:srgbClr val="1F1F1F"/>
            </a:gs>
            <a:gs pos="17999">
              <a:srgbClr val="FFFFFF"/>
            </a:gs>
            <a:gs pos="40000">
              <a:srgbClr val="636363"/>
            </a:gs>
            <a:gs pos="48000">
              <a:srgbClr val="CFCFCF"/>
            </a:gs>
            <a:gs pos="72000">
              <a:srgbClr val="FFFFFF"/>
            </a:gs>
            <a:gs pos="90000">
              <a:srgbClr val="FFFFFF"/>
            </a:gs>
            <a:gs pos="94000">
              <a:srgbClr val="7F7F7F"/>
            </a:gs>
            <a:gs pos="100000">
              <a:srgbClr val="7F7F7F"/>
            </a:gs>
          </a:gsLst>
          <a:lin ang="135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lognare@gmail.com-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mka004@gmail.com-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lognare@gmail.com-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mka004@gmail.com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rive.google.com/file/d/1AtJ1s31JeK67kOW8lU897fUmVRmm1Ju8/view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90107" y="3122702"/>
            <a:ext cx="9018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Gyroscopically Balanced Walking Cane Against Falling</a:t>
            </a:r>
            <a:endParaRPr sz="2400" b="1" u="sng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149621" y="1003500"/>
            <a:ext cx="4929600" cy="204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i="1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 sz="7200" dirty="0"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85405" y="4219328"/>
            <a:ext cx="371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sng" dirty="0">
                <a:latin typeface="Arial"/>
                <a:ea typeface="Arial"/>
                <a:cs typeface="Arial"/>
                <a:sym typeface="Arial"/>
              </a:rPr>
              <a:t>By Eran Goldstein &amp; Dima Zlatkovski</a:t>
            </a:r>
            <a:endParaRPr sz="1400" b="1" u="sng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u="sng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400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E4C07-7A47-4A02-B81A-5491AE75B682}"/>
              </a:ext>
            </a:extLst>
          </p:cNvPr>
          <p:cNvSpPr txBox="1"/>
          <p:nvPr/>
        </p:nvSpPr>
        <p:spPr>
          <a:xfrm>
            <a:off x="2978561" y="5732099"/>
            <a:ext cx="363905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100" dirty="0" err="1"/>
              <a:t>Eran</a:t>
            </a:r>
            <a:r>
              <a:rPr lang="fr-FR" sz="1100" dirty="0"/>
              <a:t> Goldstein- </a:t>
            </a:r>
            <a:r>
              <a:rPr lang="fr-FR" sz="1100" dirty="0">
                <a:hlinkClick r:id="rId3"/>
              </a:rPr>
              <a:t>dlognare@gmail.com-</a:t>
            </a:r>
            <a:r>
              <a:rPr lang="fr-FR" sz="1100" dirty="0"/>
              <a:t> 0523867592</a:t>
            </a:r>
          </a:p>
          <a:p>
            <a:pPr algn="ctr"/>
            <a:r>
              <a:rPr lang="fr-FR" sz="1100" dirty="0"/>
              <a:t>Dima Zlatkovski- </a:t>
            </a:r>
            <a:r>
              <a:rPr lang="fr-FR" sz="1100" dirty="0">
                <a:hlinkClick r:id="rId4"/>
              </a:rPr>
              <a:t>dimka004@gmail.com-</a:t>
            </a:r>
            <a:r>
              <a:rPr lang="fr-FR" sz="1100" dirty="0"/>
              <a:t> 0546540445</a:t>
            </a:r>
          </a:p>
          <a:p>
            <a:pPr algn="ctr"/>
            <a:endParaRPr lang="LID4096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51850" y="48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Timeline for Development and costs to beta series</a:t>
            </a:r>
            <a:endParaRPr sz="2400" b="1" i="1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594325" y="3008600"/>
            <a:ext cx="7335000" cy="3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Develop time is about ~ 21 months</a:t>
            </a:r>
            <a:endParaRPr sz="1800">
              <a:solidFill>
                <a:srgbClr val="66666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666666"/>
                </a:solidFill>
              </a:rPr>
              <a:t>Development costs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Material and components: 100000$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Electrical unit and programming 50000$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Prototype production: 100000$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IP: 25000$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Regulation: TBD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Design: 25000$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Beta series:200000$</a:t>
            </a:r>
            <a:endParaRPr sz="1800">
              <a:solidFill>
                <a:srgbClr val="6666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Marketing:100000$</a:t>
            </a:r>
            <a:endParaRPr sz="1800">
              <a:solidFill>
                <a:srgbClr val="66666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Total costs: ~600000$</a:t>
            </a:r>
            <a:endParaRPr sz="1800">
              <a:solidFill>
                <a:srgbClr val="66666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438" y="1170275"/>
            <a:ext cx="623887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17950" y="2286000"/>
            <a:ext cx="785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Thanks for your time !!!</a:t>
            </a:r>
            <a:endParaRPr sz="2400" b="1" i="1" dirty="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8F5BD-38CC-4CE0-AD82-C4D546040B2E}"/>
              </a:ext>
            </a:extLst>
          </p:cNvPr>
          <p:cNvSpPr txBox="1"/>
          <p:nvPr/>
        </p:nvSpPr>
        <p:spPr>
          <a:xfrm>
            <a:off x="2597085" y="3855562"/>
            <a:ext cx="4501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Eran</a:t>
            </a:r>
            <a:r>
              <a:rPr lang="fr-FR" dirty="0"/>
              <a:t> Goldstein- </a:t>
            </a:r>
            <a:r>
              <a:rPr lang="fr-FR" dirty="0">
                <a:hlinkClick r:id="rId3"/>
              </a:rPr>
              <a:t>dlognare@gmail.com-</a:t>
            </a:r>
            <a:r>
              <a:rPr lang="fr-FR" dirty="0"/>
              <a:t> 0523867592</a:t>
            </a:r>
          </a:p>
          <a:p>
            <a:r>
              <a:rPr lang="fr-FR" dirty="0"/>
              <a:t>Dima Zlatkovski- </a:t>
            </a:r>
            <a:r>
              <a:rPr lang="fr-FR" dirty="0">
                <a:hlinkClick r:id="rId4"/>
              </a:rPr>
              <a:t>dimka004@gmail.com-</a:t>
            </a:r>
            <a:r>
              <a:rPr lang="fr-FR" dirty="0"/>
              <a:t> 0546540445</a:t>
            </a:r>
          </a:p>
          <a:p>
            <a:endParaRPr lang="LID40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4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latin typeface="Arial"/>
                <a:ea typeface="Arial"/>
                <a:cs typeface="Arial"/>
                <a:sym typeface="Arial"/>
              </a:rPr>
              <a:t>Gyroscopically Balanced Walking Cane Against Falling.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989" y="1017100"/>
            <a:ext cx="5120523" cy="377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25" y="4076688"/>
            <a:ext cx="573405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4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latin typeface="Arial"/>
                <a:ea typeface="Arial"/>
                <a:cs typeface="Arial"/>
                <a:sym typeface="Arial"/>
              </a:rPr>
              <a:t>Gyroscopically Balanced Walking Cane Against Falling.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569300" y="2179025"/>
            <a:ext cx="81516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Major cause of injuries and death.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Tremendous cost to the health care system.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The direct cost of elderly falls in the United States 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is about ~ $20 billion.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 17% of elderly falls are caused by balance disorder.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4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latin typeface="Arial"/>
                <a:ea typeface="Arial"/>
                <a:cs typeface="Arial"/>
                <a:sym typeface="Arial"/>
              </a:rPr>
              <a:t>Gyroscopically Balanced Walking Cane Against Falling.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48172" r="40531"/>
          <a:stretch/>
        </p:blipFill>
        <p:spPr>
          <a:xfrm>
            <a:off x="3853638" y="935127"/>
            <a:ext cx="1635270" cy="55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500" y="4179300"/>
            <a:ext cx="1635250" cy="252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l="16100"/>
          <a:stretch/>
        </p:blipFill>
        <p:spPr>
          <a:xfrm>
            <a:off x="243400" y="3706750"/>
            <a:ext cx="3238276" cy="27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6044" y="1012902"/>
            <a:ext cx="1501331" cy="30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 rot="10800000" flipH="1">
            <a:off x="4810825" y="2500425"/>
            <a:ext cx="1096800" cy="7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Shape 113"/>
          <p:cNvCxnSpPr/>
          <p:nvPr/>
        </p:nvCxnSpPr>
        <p:spPr>
          <a:xfrm>
            <a:off x="4679225" y="5541975"/>
            <a:ext cx="23835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Shape 114"/>
          <p:cNvCxnSpPr/>
          <p:nvPr/>
        </p:nvCxnSpPr>
        <p:spPr>
          <a:xfrm rot="10800000">
            <a:off x="3410375" y="2512663"/>
            <a:ext cx="789900" cy="5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Shape 115"/>
          <p:cNvCxnSpPr/>
          <p:nvPr/>
        </p:nvCxnSpPr>
        <p:spPr>
          <a:xfrm rot="10800000">
            <a:off x="3582575" y="4430663"/>
            <a:ext cx="617700" cy="2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6" name="Shape 116"/>
          <p:cNvPicPr preferRelativeResize="0"/>
          <p:nvPr/>
        </p:nvPicPr>
        <p:blipFill rotWithShape="1">
          <a:blip r:embed="rId7">
            <a:alphaModFix/>
          </a:blip>
          <a:srcRect r="17362"/>
          <a:stretch/>
        </p:blipFill>
        <p:spPr>
          <a:xfrm>
            <a:off x="172100" y="1144500"/>
            <a:ext cx="3238276" cy="232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875" y="1066088"/>
            <a:ext cx="7408700" cy="47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711563" y="5939100"/>
            <a:ext cx="8084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More than </a:t>
            </a:r>
            <a:r>
              <a:rPr lang="en-US" sz="1200" b="1" i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7  million</a:t>
            </a:r>
            <a:r>
              <a:rPr lang="en-US" sz="1200" i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community-based in Americans use assistive equipment to help them with mobility.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677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latin typeface="Arial"/>
                <a:ea typeface="Arial"/>
                <a:cs typeface="Arial"/>
                <a:sym typeface="Arial"/>
              </a:rPr>
              <a:t>Market size</a:t>
            </a:r>
            <a:endParaRPr sz="24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4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latin typeface="Arial"/>
                <a:ea typeface="Arial"/>
                <a:cs typeface="Arial"/>
                <a:sym typeface="Arial"/>
              </a:rPr>
              <a:t>Gyroscopically Balanced Walking Cane Against Falling.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5267" b="4381"/>
          <a:stretch/>
        </p:blipFill>
        <p:spPr>
          <a:xfrm>
            <a:off x="591900" y="1311400"/>
            <a:ext cx="2315550" cy="21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l="4463" t="4420" r="5356" b="4429"/>
          <a:stretch/>
        </p:blipFill>
        <p:spPr>
          <a:xfrm>
            <a:off x="3042300" y="1311400"/>
            <a:ext cx="2088114" cy="21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5275" y="1311400"/>
            <a:ext cx="2088125" cy="20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400" y="3622525"/>
            <a:ext cx="42957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5273" y="3577912"/>
            <a:ext cx="2950525" cy="2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4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latin typeface="Arial"/>
                <a:ea typeface="Arial"/>
                <a:cs typeface="Arial"/>
                <a:sym typeface="Arial"/>
              </a:rPr>
              <a:t>Gyroscopically Balanced Walking Cane Against Falling.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25" y="1722601"/>
            <a:ext cx="2635524" cy="31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112" y="1753663"/>
            <a:ext cx="2367776" cy="30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075" y="1754150"/>
            <a:ext cx="2635525" cy="308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4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latin typeface="Arial"/>
                <a:ea typeface="Arial"/>
                <a:cs typeface="Arial"/>
                <a:sym typeface="Arial"/>
              </a:rPr>
              <a:t>Gyroscopically Balanced Walking Cane Against Falling.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38" y="4265775"/>
            <a:ext cx="1558725" cy="20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t="8366" r="26231"/>
          <a:stretch/>
        </p:blipFill>
        <p:spPr>
          <a:xfrm>
            <a:off x="502725" y="1698600"/>
            <a:ext cx="2070750" cy="19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l="47646" t="11606" r="43830"/>
          <a:stretch/>
        </p:blipFill>
        <p:spPr>
          <a:xfrm>
            <a:off x="3737800" y="1340600"/>
            <a:ext cx="1233900" cy="49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 title="VID-20180611-WA0015.mp4">
            <a:hlinkClick r:id="rId6"/>
          </p:cNvPr>
          <p:cNvSpPr/>
          <p:nvPr/>
        </p:nvSpPr>
        <p:spPr>
          <a:xfrm>
            <a:off x="5124100" y="2055700"/>
            <a:ext cx="3867500" cy="2900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068900" y="-1096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GyroCane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1000" y="7602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201425" y="2886250"/>
            <a:ext cx="4562100" cy="3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Selling our product through  Distributors</a:t>
            </a:r>
            <a:endParaRPr sz="1800" u="sng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Hugo Mobility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HurryCane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Ez2care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Duro-Med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Carex Health Brands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Royal Canes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HARVY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NOVA Medical Products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Telebrands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Rms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VIVE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King Of Canes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Switch Sticks</a:t>
            </a:r>
            <a:endParaRPr i="1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TreasureGurus, LLC</a:t>
            </a:r>
            <a:endParaRPr i="1">
              <a:solidFill>
                <a:srgbClr val="686868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-185900" y="760300"/>
            <a:ext cx="91440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Business model</a:t>
            </a:r>
            <a:endParaRPr sz="2400" b="1" i="1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1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Shape 163"/>
          <p:cNvCxnSpPr/>
          <p:nvPr/>
        </p:nvCxnSpPr>
        <p:spPr>
          <a:xfrm>
            <a:off x="4763525" y="1499938"/>
            <a:ext cx="726300" cy="474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Shape 164"/>
          <p:cNvSpPr txBox="1"/>
          <p:nvPr/>
        </p:nvSpPr>
        <p:spPr>
          <a:xfrm>
            <a:off x="5489825" y="1979488"/>
            <a:ext cx="27504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Patent</a:t>
            </a:r>
            <a:r>
              <a:rPr lang="en-US" sz="1800"/>
              <a:t> </a:t>
            </a:r>
            <a:endParaRPr sz="1800"/>
          </a:p>
        </p:txBody>
      </p:sp>
      <p:cxnSp>
        <p:nvCxnSpPr>
          <p:cNvPr id="165" name="Shape 165"/>
          <p:cNvCxnSpPr/>
          <p:nvPr/>
        </p:nvCxnSpPr>
        <p:spPr>
          <a:xfrm flipH="1">
            <a:off x="4284475" y="2462950"/>
            <a:ext cx="1118400" cy="43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Shape 166"/>
          <p:cNvSpPr txBox="1"/>
          <p:nvPr/>
        </p:nvSpPr>
        <p:spPr>
          <a:xfrm>
            <a:off x="3587975" y="1163638"/>
            <a:ext cx="27504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Prototype</a:t>
            </a:r>
            <a:r>
              <a:rPr lang="en-US" sz="1800"/>
              <a:t> </a:t>
            </a:r>
            <a:endParaRPr sz="1800"/>
          </a:p>
        </p:txBody>
      </p:sp>
      <p:sp>
        <p:nvSpPr>
          <p:cNvPr id="167" name="Shape 167"/>
          <p:cNvSpPr txBox="1"/>
          <p:nvPr/>
        </p:nvSpPr>
        <p:spPr>
          <a:xfrm>
            <a:off x="4763525" y="4071725"/>
            <a:ext cx="4668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Estimated production costs: 30$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Estimated selling cost to distributors : 70$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337</Words>
  <Application>Microsoft Office PowerPoint</Application>
  <PresentationFormat>On-screen Show (4:3)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Impact</vt:lpstr>
      <vt:lpstr>ערכת נושא Office</vt:lpstr>
      <vt:lpstr>Gyroscopically Balanced Walking Cane Against Falling  </vt:lpstr>
      <vt:lpstr>Gyroscopically Balanced Walking Cane Against Falling.  </vt:lpstr>
      <vt:lpstr>Gyroscopically Balanced Walking Cane Against Falling.  </vt:lpstr>
      <vt:lpstr>Gyroscopically Balanced Walking Cane Against Falling.  </vt:lpstr>
      <vt:lpstr>Market size  </vt:lpstr>
      <vt:lpstr>Gyroscopically Balanced Walking Cane Against Falling.  </vt:lpstr>
      <vt:lpstr>Gyroscopically Balanced Walking Cane Against Falling.  </vt:lpstr>
      <vt:lpstr>Gyroscopically Balanced Walking Cane Against Falling.  </vt:lpstr>
      <vt:lpstr> </vt:lpstr>
      <vt:lpstr>Timeline for Development and costs to beta series </vt:lpstr>
      <vt:lpstr>Thanks for your time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Gyroscopically Balanced Walking Cane Against Falling</dc:title>
  <dc:creator>Adebayo</dc:creator>
  <cp:lastModifiedBy>Bayo Eisape</cp:lastModifiedBy>
  <cp:revision>3</cp:revision>
  <dcterms:modified xsi:type="dcterms:W3CDTF">2018-12-14T17:15:44Z</dcterms:modified>
</cp:coreProperties>
</file>