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sldIdLst>
    <p:sldId id="256" r:id="rId2"/>
    <p:sldId id="269" r:id="rId3"/>
    <p:sldId id="265" r:id="rId4"/>
    <p:sldId id="257" r:id="rId5"/>
    <p:sldId id="262" r:id="rId6"/>
    <p:sldId id="263" r:id="rId7"/>
    <p:sldId id="258" r:id="rId8"/>
    <p:sldId id="260" r:id="rId9"/>
    <p:sldId id="259" r:id="rId10"/>
    <p:sldId id="270" r:id="rId11"/>
    <p:sldId id="268" r:id="rId12"/>
    <p:sldId id="264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3DBE-98BF-4814-A4C0-116464950889}" type="datetimeFigureOut">
              <a:rPr lang="en-US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6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</a:t>
            </a:r>
            <a:r>
              <a:rPr lang="en-US" dirty="0"/>
              <a:t> and Yuen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Yuen</a:t>
            </a:r>
          </a:p>
          <a:p>
            <a:endParaRPr lang="en-US" dirty="0"/>
          </a:p>
          <a:p>
            <a:r>
              <a:rPr lang="en-US" dirty="0"/>
              <a:t>Some labs don't do mass production with pipetting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Yuen</a:t>
            </a:r>
          </a:p>
          <a:p>
            <a:endParaRPr lang="en-US" dirty="0"/>
          </a:p>
          <a:p>
            <a:r>
              <a:rPr lang="en-US" dirty="0"/>
              <a:t>Wasting skill labor on labor-intensive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Yuen</a:t>
            </a:r>
          </a:p>
          <a:p>
            <a:endParaRPr lang="en-US" dirty="0"/>
          </a:p>
          <a:p>
            <a:r>
              <a:rPr lang="en-US" dirty="0"/>
              <a:t>Goal is to penetrate with low-cost model. ("be the budget option")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Yuen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</a:t>
            </a:r>
          </a:p>
          <a:p>
            <a:endParaRPr lang="en-US" dirty="0"/>
          </a:p>
          <a:p>
            <a:r>
              <a:rPr lang="en-US" dirty="0"/>
              <a:t>Mention easily configurable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F16D-63E2-47AC-B789-C270A870E2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7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33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9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7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trons.com/?gclid=Cj0KCQiAmITRBRCSARIsAEOZmr6n7d01omkKFkl-odxjcJtcDrhdRw2UJQAmh5yxG0yqqTjZcs1-A6saAmhfEALw_wcB" TargetMode="External"/><Relationship Id="rId2" Type="http://schemas.openxmlformats.org/officeDocument/2006/relationships/hyperlink" Target="https://nces.ed.gov/fastfacts/display.asp?id=3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ilson.com/en/pipetmax" TargetMode="External"/><Relationship Id="rId4" Type="http://schemas.openxmlformats.org/officeDocument/2006/relationships/hyperlink" Target="https://online-shop.eppendorf.us/US-en/Automated-Pipetting-44509.html#goto-Automated-Pipetting-WebPMain-4450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978" y="286702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Autonomous pipetting made affordable and accessible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A72AD2-6167-4AEF-A6F1-A1E28801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280" y="1288468"/>
            <a:ext cx="879955" cy="64846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FE18568-B648-4E77-90A0-5CB4E6A01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128" y="2040942"/>
            <a:ext cx="2743200" cy="2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547A-BDB1-43D2-BE4F-5EB83022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55F8-9B76-428C-B2DF-13C0E397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Prototypes to be tested at the Wilmer Eye Insitute and the Bloomberg School of Public of Health.</a:t>
            </a:r>
          </a:p>
          <a:p>
            <a:pPr>
              <a:buClr>
                <a:srgbClr val="1287C3"/>
              </a:buClr>
            </a:pPr>
            <a:r>
              <a:rPr lang="en-US" dirty="0"/>
              <a:t>Direct-To-Customer Sales of units via online store</a:t>
            </a:r>
          </a:p>
          <a:p>
            <a:pPr lvl="1">
              <a:buClr>
                <a:srgbClr val="1287C3"/>
              </a:buClr>
            </a:pPr>
            <a:r>
              <a:rPr lang="en-US" dirty="0"/>
              <a:t>Eventually develop adapters for different pipette manufacturers</a:t>
            </a:r>
          </a:p>
          <a:p>
            <a:pPr>
              <a:buClr>
                <a:srgbClr val="1287C3"/>
              </a:buClr>
            </a:pPr>
            <a:r>
              <a:rPr lang="en-US" dirty="0"/>
              <a:t>Target small labs and universities</a:t>
            </a:r>
          </a:p>
          <a:p>
            <a:pPr>
              <a:buClr>
                <a:srgbClr val="1287C3"/>
              </a:buClr>
            </a:pPr>
            <a:r>
              <a:rPr lang="en-US" dirty="0"/>
              <a:t>Possible subscription software support</a:t>
            </a:r>
          </a:p>
          <a:p>
            <a:pPr lvl="1">
              <a:buClr>
                <a:srgbClr val="1287C3"/>
              </a:buClr>
            </a:pPr>
            <a:r>
              <a:rPr lang="en-US" dirty="0"/>
              <a:t>Develop tailored routines for customers</a:t>
            </a:r>
          </a:p>
          <a:p>
            <a:pPr lvl="1">
              <a:buClr>
                <a:srgbClr val="1287C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0B2D-505C-45C9-9A00-43D33AF5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2-Year Required Funding: $801,000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646D-F66C-4A09-90E7-CEB4074B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2 Engineers full-time: $400,000</a:t>
            </a:r>
          </a:p>
          <a:p>
            <a:pPr>
              <a:buClr>
                <a:srgbClr val="1287C3"/>
              </a:buClr>
            </a:pPr>
            <a:r>
              <a:rPr lang="en-US" dirty="0"/>
              <a:t>1 Marketing consultant part-time: $100,000</a:t>
            </a:r>
          </a:p>
          <a:p>
            <a:pPr>
              <a:buClr>
                <a:srgbClr val="1287C3"/>
              </a:buClr>
            </a:pPr>
            <a:r>
              <a:rPr lang="en-US" dirty="0"/>
              <a:t>Materials for first 100 units: $100,000</a:t>
            </a:r>
          </a:p>
          <a:p>
            <a:pPr>
              <a:buClr>
                <a:srgbClr val="1287C3"/>
              </a:buClr>
            </a:pPr>
            <a:r>
              <a:rPr lang="en-US" dirty="0"/>
              <a:t>Machining for 100 units: $60,000</a:t>
            </a:r>
          </a:p>
          <a:p>
            <a:pPr>
              <a:buClr>
                <a:srgbClr val="1287C3"/>
              </a:buClr>
            </a:pPr>
            <a:r>
              <a:rPr lang="en-US" dirty="0"/>
              <a:t>Office Space: $48,000</a:t>
            </a:r>
          </a:p>
          <a:p>
            <a:pPr>
              <a:buClr>
                <a:srgbClr val="1287C3"/>
              </a:buClr>
            </a:pPr>
            <a:r>
              <a:rPr lang="en-US" dirty="0"/>
              <a:t>R&amp;D Parts: $48,000</a:t>
            </a:r>
          </a:p>
          <a:p>
            <a:pPr>
              <a:buClr>
                <a:srgbClr val="1287C3"/>
              </a:buClr>
            </a:pPr>
            <a:r>
              <a:rPr lang="en-US" dirty="0"/>
              <a:t>Office Supplies &amp; Tools: $15,000</a:t>
            </a:r>
          </a:p>
          <a:p>
            <a:pPr>
              <a:buClr>
                <a:srgbClr val="1287C3"/>
              </a:buClr>
            </a:pPr>
            <a:r>
              <a:rPr lang="en-US" dirty="0"/>
              <a:t>Travel: $30,000</a:t>
            </a:r>
          </a:p>
          <a:p>
            <a:pPr>
              <a:buClr>
                <a:srgbClr val="1287C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9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DCED-7C35-439A-A31F-BA517432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[Supplement] Additional Relevant 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FD43-7E62-45EA-A36A-393359A3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3" y="2413879"/>
            <a:ext cx="1581150" cy="3377321"/>
          </a:xfrm>
        </p:spPr>
        <p:txBody>
          <a:bodyPr>
            <a:normAutofit fontScale="62500" lnSpcReduction="20000"/>
          </a:bodyPr>
          <a:lstStyle/>
          <a:p>
            <a:pPr marL="514350" indent="-342900">
              <a:buClr>
                <a:srgbClr val="1287C3"/>
              </a:buClr>
            </a:pPr>
            <a:r>
              <a:rPr lang="en-US" dirty="0"/>
              <a:t>9689884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9678095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9347586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9278349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8580197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8372356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8297134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8287820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6910395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232129</a:t>
            </a:r>
          </a:p>
          <a:p>
            <a:pPr>
              <a:buClr>
                <a:srgbClr val="1287C3"/>
              </a:buClr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2C1272-EF76-4839-8EEE-0EA8F348DF56}"/>
              </a:ext>
            </a:extLst>
          </p:cNvPr>
          <p:cNvSpPr txBox="1">
            <a:spLocks/>
          </p:cNvSpPr>
          <p:nvPr/>
        </p:nvSpPr>
        <p:spPr>
          <a:xfrm>
            <a:off x="3509282" y="2413879"/>
            <a:ext cx="1581150" cy="337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342900">
              <a:buClr>
                <a:srgbClr val="1287C3"/>
              </a:buClr>
            </a:pPr>
            <a:r>
              <a:rPr lang="en-US" dirty="0"/>
              <a:t>4098125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9393561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8661920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7434484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7125519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5906795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5406856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4830832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4470317</a:t>
            </a:r>
          </a:p>
          <a:p>
            <a:pPr marL="514350" indent="-342900">
              <a:buClr>
                <a:srgbClr val="1287C3"/>
              </a:buClr>
            </a:pPr>
            <a:r>
              <a:rPr lang="en-US" dirty="0"/>
              <a:t>4261205</a:t>
            </a:r>
          </a:p>
          <a:p>
            <a:pPr marL="514350" indent="-342900">
              <a:buClr>
                <a:srgbClr val="1287C3"/>
              </a:buClr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054BAA-1918-4D31-9ACC-5670B2078886}"/>
              </a:ext>
            </a:extLst>
          </p:cNvPr>
          <p:cNvSpPr txBox="1">
            <a:spLocks/>
          </p:cNvSpPr>
          <p:nvPr/>
        </p:nvSpPr>
        <p:spPr>
          <a:xfrm>
            <a:off x="5535295" y="2286000"/>
            <a:ext cx="1581150" cy="337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342900">
              <a:buClr>
                <a:srgbClr val="1287C3"/>
              </a:buClr>
            </a:pPr>
            <a:r>
              <a:rPr lang="en-US" sz="1600" dirty="0"/>
              <a:t>0314295</a:t>
            </a:r>
          </a:p>
          <a:p>
            <a:pPr marL="514350" indent="-342900">
              <a:buClr>
                <a:srgbClr val="1287C3"/>
              </a:buClr>
            </a:pPr>
            <a:r>
              <a:rPr lang="en-US" sz="1600" dirty="0"/>
              <a:t>0136888</a:t>
            </a:r>
          </a:p>
          <a:p>
            <a:pPr marL="514350" indent="-342900">
              <a:buClr>
                <a:srgbClr val="1287C3"/>
              </a:buClr>
            </a:pPr>
            <a:r>
              <a:rPr lang="en-US" sz="1600" dirty="0"/>
              <a:t>1060909</a:t>
            </a:r>
          </a:p>
          <a:p>
            <a:pPr marL="514350" indent="-342900">
              <a:buClr>
                <a:srgbClr val="1287C3"/>
              </a:buClr>
            </a:pPr>
            <a:r>
              <a:rPr lang="en-US" sz="1600" dirty="0"/>
              <a:t>0261469</a:t>
            </a:r>
          </a:p>
          <a:p>
            <a:pPr marL="514350" indent="-342900">
              <a:buClr>
                <a:srgbClr val="1287C3"/>
              </a:buClr>
            </a:pPr>
            <a:r>
              <a:rPr lang="en-US" sz="1600" dirty="0"/>
              <a:t>0704522</a:t>
            </a:r>
          </a:p>
          <a:p>
            <a:pPr marL="514350" indent="-342900">
              <a:buClr>
                <a:srgbClr val="1287C3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517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928-8E48-413C-849E-E38DD9E4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3B18-E08A-43FD-A404-8ACDFA7A1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https://nces.ed.gov/fastfacts/display.asp?id=37</a:t>
            </a:r>
            <a:r>
              <a:rPr lang="en-US" dirty="0"/>
              <a:t> (major breakdown)</a:t>
            </a:r>
          </a:p>
          <a:p>
            <a:pPr>
              <a:buClr>
                <a:srgbClr val="1287C3"/>
              </a:buClr>
            </a:pPr>
            <a:r>
              <a:rPr lang="en-US" dirty="0">
                <a:hlinkClick r:id="rId3"/>
              </a:rPr>
              <a:t>http://opentrons.com/?gclid=Cj0KCQiAmITRBRCSARIsAEOZmr6n7d01omkKFkl-odxjcJtcDrhdRw2UJQAmh5yxG0yqqTjZcs1-A6saAmhfEALw_wcB</a:t>
            </a:r>
          </a:p>
          <a:p>
            <a:pPr>
              <a:buClr>
                <a:srgbClr val="1287C3"/>
              </a:buClr>
            </a:pPr>
            <a:r>
              <a:rPr lang="en-US" dirty="0">
                <a:hlinkClick r:id="rId4"/>
              </a:rPr>
              <a:t>https://online-shop.eppendorf.us/US-en/Automated-Pipetting-44509.html#goto-Automated-Pipetting-WebPMain-44509</a:t>
            </a:r>
          </a:p>
          <a:p>
            <a:pPr>
              <a:buClr>
                <a:srgbClr val="1287C3"/>
              </a:buClr>
            </a:pPr>
            <a:r>
              <a:rPr lang="en-US" dirty="0">
                <a:hlinkClick r:id="rId5"/>
              </a:rPr>
              <a:t>http://www.gilson.com/en/pipetmax</a:t>
            </a:r>
          </a:p>
          <a:p>
            <a:pPr>
              <a:buClr>
                <a:srgbClr val="1287C3"/>
              </a:buClr>
            </a:pPr>
            <a:endParaRPr lang="en-US" dirty="0"/>
          </a:p>
          <a:p>
            <a:pPr>
              <a:buClr>
                <a:srgbClr val="1287C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0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DE5E-5BA8-4175-9B43-C57EB935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-276225"/>
            <a:ext cx="10018713" cy="1752599"/>
          </a:xfrm>
        </p:spPr>
        <p:txBody>
          <a:bodyPr/>
          <a:lstStyle/>
          <a:p>
            <a:r>
              <a:rPr lang="en-US" dirty="0"/>
              <a:t>Expense Breakdown</a:t>
            </a:r>
            <a:br>
              <a:rPr lang="en-US" dirty="0">
                <a:latin typeface="+mj-ea"/>
                <a:cs typeface="+mj-ea"/>
              </a:rPr>
            </a:br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231EC40-B827-4E93-A60C-8DF81E7AC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41953"/>
              </p:ext>
            </p:extLst>
          </p:nvPr>
        </p:nvGraphicFramePr>
        <p:xfrm>
          <a:off x="2486025" y="552450"/>
          <a:ext cx="8168640" cy="370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305543221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078544638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3878652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Full Time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$400,000/2yr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2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Build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$100,000/2yr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7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Machining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100 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$60,000/2yr 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046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Office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$48,000/2yr 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Marketing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$100,000/2yr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3389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$48,000/2yr 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456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Office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$15,000 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35313"/>
                  </a:ext>
                </a:extLst>
              </a:tr>
              <a:tr h="3708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$30,000 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78572"/>
                  </a:ext>
                </a:extLst>
              </a:tr>
              <a:tr h="3708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$801,000/2yrs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4786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F2E994B-BB1F-4699-8BD0-0DAD58F1F3BD}"/>
              </a:ext>
            </a:extLst>
          </p:cNvPr>
          <p:cNvSpPr txBox="1"/>
          <p:nvPr/>
        </p:nvSpPr>
        <p:spPr>
          <a:xfrm>
            <a:off x="3479860" y="4276725"/>
            <a:ext cx="5911556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(1) Machining Costs: $30/</a:t>
            </a:r>
            <a:r>
              <a:rPr lang="en-US" sz="1600" dirty="0" err="1"/>
              <a:t>hr</a:t>
            </a:r>
            <a:r>
              <a:rPr lang="en-US" sz="1600" dirty="0"/>
              <a:t> * 2.5burden (outsourced) * 8 man-hours/build * 100 units = $60,000</a:t>
            </a:r>
          </a:p>
          <a:p>
            <a:r>
              <a:rPr lang="en-US" sz="1600" dirty="0"/>
              <a:t>(2) Office Space: $1/</a:t>
            </a:r>
            <a:r>
              <a:rPr lang="en-US" sz="1600" dirty="0" err="1"/>
              <a:t>sqft</a:t>
            </a:r>
            <a:r>
              <a:rPr lang="en-US" sz="1600" dirty="0"/>
              <a:t>/month * 2000sqft * 24 months = $48,000</a:t>
            </a:r>
          </a:p>
          <a:p>
            <a:r>
              <a:rPr lang="en-US" sz="1600" dirty="0"/>
              <a:t>(3) $1000/month per engineer</a:t>
            </a:r>
          </a:p>
          <a:p>
            <a:r>
              <a:rPr lang="en-US" sz="1600" dirty="0"/>
              <a:t>(4) 3 PCs + 1 3d printer + desks/chairs/</a:t>
            </a:r>
            <a:r>
              <a:rPr lang="en-US" sz="1600" dirty="0" err="1"/>
              <a:t>etc</a:t>
            </a:r>
            <a:r>
              <a:rPr lang="en-US" sz="1600" dirty="0"/>
              <a:t> + tools = 1500*3 + 5000  +500 + = 15,000</a:t>
            </a:r>
          </a:p>
          <a:p>
            <a:r>
              <a:rPr lang="en-US" sz="1600" dirty="0"/>
              <a:t>(5) Travel: 6 trips/</a:t>
            </a:r>
            <a:r>
              <a:rPr lang="en-US" sz="1600" dirty="0" err="1"/>
              <a:t>yr</a:t>
            </a:r>
            <a:r>
              <a:rPr lang="en-US" sz="1600" dirty="0"/>
              <a:t> * 2 engineers * (300/ticket + 500 lodging + 100 per diem *  3 days + 100 transportation) =  28,800</a:t>
            </a:r>
          </a:p>
        </p:txBody>
      </p:sp>
    </p:spTree>
    <p:extLst>
      <p:ext uri="{BB962C8B-B14F-4D97-AF65-F5344CB8AC3E}">
        <p14:creationId xmlns:p14="http://schemas.microsoft.com/office/powerpoint/2010/main" val="199181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CB76-2C34-4742-B0E3-1C55DC3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4800"/>
            <a:ext cx="10018713" cy="1752599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9327C18-A5D8-4F92-A51F-4552B48D4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13093" y="1724025"/>
            <a:ext cx="2046996" cy="204903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507C02A-08A9-44DF-84D5-4FA1CCAADC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143250" y="1724025"/>
            <a:ext cx="2046996" cy="2046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67E11-5300-41CF-A7E8-A850698A5651}"/>
              </a:ext>
            </a:extLst>
          </p:cNvPr>
          <p:cNvSpPr txBox="1"/>
          <p:nvPr/>
        </p:nvSpPr>
        <p:spPr>
          <a:xfrm>
            <a:off x="6915149" y="3848100"/>
            <a:ext cx="3631501" cy="32316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/>
              <a:t>Brian Yuen is a College Senior interested in: Analog circuit design, technology consulting, startups, and leadership. 4 summers of work experience at a semiconductor startup designing analog circuits. 1 summer of experience at a complex plasma lab. In my off time, I enjoy traveling the world and eating anything that I come across.</a:t>
            </a:r>
          </a:p>
          <a:p>
            <a:endParaRPr lang="en-US" sz="1700" dirty="0"/>
          </a:p>
          <a:p>
            <a:pPr algn="ctr"/>
            <a:endParaRPr lang="en-US" sz="1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2CF40B-22D1-4588-983D-D1AEDE1D2D75}"/>
              </a:ext>
            </a:extLst>
          </p:cNvPr>
          <p:cNvSpPr txBox="1"/>
          <p:nvPr/>
        </p:nvSpPr>
        <p:spPr>
          <a:xfrm>
            <a:off x="2609850" y="3848100"/>
            <a:ext cx="3638248" cy="270843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/>
              <a:t> Brian Schuster is an MSEE candidate with past professional experience at several aerospace/defense companies. Professional interests include digital signal processing hardware implementations, EMI/EMC test design, and pattern recognition/machine learning. Also collects tea and is an unapologetic D&amp;D nerd. </a:t>
            </a:r>
          </a:p>
        </p:txBody>
      </p:sp>
    </p:spTree>
    <p:extLst>
      <p:ext uri="{BB962C8B-B14F-4D97-AF65-F5344CB8AC3E}">
        <p14:creationId xmlns:p14="http://schemas.microsoft.com/office/powerpoint/2010/main" val="343092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5068-0213-405E-8A71-38DB2B9D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-304800"/>
            <a:ext cx="10018713" cy="1752599"/>
          </a:xfrm>
        </p:spPr>
        <p:txBody>
          <a:bodyPr/>
          <a:lstStyle/>
          <a:p>
            <a:r>
              <a:rPr lang="en-US" dirty="0"/>
              <a:t>Market Research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485737-6507-4AA6-AC96-D286E10B1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1575" y="3581400"/>
            <a:ext cx="4914421" cy="25424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98074B-8326-4F50-A30C-9E83B89B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3308230"/>
            <a:ext cx="4640295" cy="3077112"/>
          </a:xfrm>
          <a:prstGeom prst="rect">
            <a:avLst/>
          </a:prstGeom>
        </p:spPr>
      </p:pic>
      <p:pic>
        <p:nvPicPr>
          <p:cNvPr id="7" name="Picture 7" descr="Wilmer.png">
            <a:extLst>
              <a:ext uri="{FF2B5EF4-FFF2-40B4-BE49-F238E27FC236}">
                <a16:creationId xmlns:a16="http://schemas.microsoft.com/office/drawing/2014/main" id="{3E40F5F6-6358-440B-91A8-8EF8B737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434860"/>
            <a:ext cx="27432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8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D2DD-BDA3-4502-94E9-B5E51D69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83" y="323850"/>
            <a:ext cx="10018713" cy="1752599"/>
          </a:xfrm>
        </p:spPr>
        <p:txBody>
          <a:bodyPr/>
          <a:lstStyle/>
          <a:p>
            <a:r>
              <a:rPr lang="en-US" dirty="0"/>
              <a:t>Concept/Demand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3C3FC-18DD-410A-ABD7-C2BE63B6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817" y="1825625"/>
            <a:ext cx="51224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Pipetting operations are frequently required in medical research</a:t>
            </a:r>
          </a:p>
          <a:p>
            <a:pPr lvl="1">
              <a:buFont typeface="Arial"/>
            </a:pPr>
            <a:r>
              <a:rPr lang="en-US" dirty="0" err="1"/>
              <a:t>eg</a:t>
            </a:r>
            <a:r>
              <a:rPr lang="en-US" dirty="0"/>
              <a:t>. PCR (DNA replication)</a:t>
            </a:r>
          </a:p>
          <a:p>
            <a:pPr>
              <a:buFont typeface="Arial"/>
            </a:pPr>
            <a:r>
              <a:rPr lang="en-US" dirty="0"/>
              <a:t>They are also repetitive, time-consuming, and prone to human error</a:t>
            </a:r>
          </a:p>
          <a:p>
            <a:pPr>
              <a:buFont typeface="Arial"/>
            </a:pPr>
            <a:r>
              <a:rPr lang="en-US" dirty="0"/>
              <a:t>Ripe for automation!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53CDFE-9925-4D7E-B150-25B017943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459" y="1503678"/>
            <a:ext cx="5781675" cy="4667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CA80D4-C12E-442A-9747-C1040ACFCD2C}"/>
              </a:ext>
            </a:extLst>
          </p:cNvPr>
          <p:cNvSpPr/>
          <p:nvPr/>
        </p:nvSpPr>
        <p:spPr>
          <a:xfrm>
            <a:off x="6437313" y="5340350"/>
            <a:ext cx="2660650" cy="82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Manual Single Channel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672 pipetting steps for standard PCR reaction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C8F52-B4A5-418A-8081-A91825CDBAFA}"/>
              </a:ext>
            </a:extLst>
          </p:cNvPr>
          <p:cNvSpPr/>
          <p:nvPr/>
        </p:nvSpPr>
        <p:spPr>
          <a:xfrm>
            <a:off x="9366994" y="5340352"/>
            <a:ext cx="2660650" cy="82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Manual 8 Channel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84 pipetting steps for standard PCR reaction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696FD-704C-4468-B10D-DD4B4B188086}"/>
              </a:ext>
            </a:extLst>
          </p:cNvPr>
          <p:cNvSpPr txBox="1"/>
          <p:nvPr/>
        </p:nvSpPr>
        <p:spPr>
          <a:xfrm>
            <a:off x="5912538" y="6619875"/>
            <a:ext cx="6391990" cy="2762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http://anachempipettestipsservice.blogspot.com/2010/09/multichannel-pipettes-easy-way-to.html​</a:t>
            </a:r>
          </a:p>
        </p:txBody>
      </p:sp>
    </p:spTree>
    <p:extLst>
      <p:ext uri="{BB962C8B-B14F-4D97-AF65-F5344CB8AC3E}">
        <p14:creationId xmlns:p14="http://schemas.microsoft.com/office/powerpoint/2010/main" val="205100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7573-8A04-440B-8CEE-9DA5DB43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41" y="179537"/>
            <a:ext cx="10018713" cy="1752599"/>
          </a:xfrm>
        </p:spPr>
        <p:txBody>
          <a:bodyPr/>
          <a:lstStyle/>
          <a:p>
            <a:r>
              <a:rPr lang="en-US" dirty="0"/>
              <a:t>Market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5AB7-C945-4D1D-8809-45F8EFB0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3A7E30-3F6C-41F3-ACA4-26E49F16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1687842"/>
            <a:ext cx="1529189" cy="1573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E2D46-9C93-4F80-A6CD-0CAF346BBB1E}"/>
              </a:ext>
            </a:extLst>
          </p:cNvPr>
          <p:cNvSpPr txBox="1"/>
          <p:nvPr/>
        </p:nvSpPr>
        <p:spPr>
          <a:xfrm>
            <a:off x="361950" y="3496310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/>
                <a:ea typeface="Tahoma"/>
                <a:cs typeface="Tahoma"/>
              </a:rPr>
              <a:t>113300 grads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67B5536-3303-4B35-B33A-BE56EFEB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866900"/>
            <a:ext cx="2743200" cy="14457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136FCC-D311-45B6-BA82-5C6645880208}"/>
              </a:ext>
            </a:extLst>
          </p:cNvPr>
          <p:cNvSpPr txBox="1"/>
          <p:nvPr/>
        </p:nvSpPr>
        <p:spPr>
          <a:xfrm>
            <a:off x="3187101" y="3496310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/>
                <a:ea typeface="Tahoma"/>
                <a:cs typeface="Tahoma"/>
              </a:rPr>
              <a:t>453200 students</a:t>
            </a:r>
          </a:p>
        </p:txBody>
      </p:sp>
      <p:sp>
        <p:nvSpPr>
          <p:cNvPr id="14" name="Division Sign 13">
            <a:extLst>
              <a:ext uri="{FF2B5EF4-FFF2-40B4-BE49-F238E27FC236}">
                <a16:creationId xmlns:a16="http://schemas.microsoft.com/office/drawing/2014/main" id="{9E1AEC1B-FCFB-4647-AB97-99B82F92F52C}"/>
              </a:ext>
            </a:extLst>
          </p:cNvPr>
          <p:cNvSpPr/>
          <p:nvPr/>
        </p:nvSpPr>
        <p:spPr>
          <a:xfrm>
            <a:off x="5410200" y="1933575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9DEDE-FAAC-4219-A100-D03C62455EBB}"/>
              </a:ext>
            </a:extLst>
          </p:cNvPr>
          <p:cNvSpPr txBox="1"/>
          <p:nvPr/>
        </p:nvSpPr>
        <p:spPr>
          <a:xfrm>
            <a:off x="5572125" y="2034217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5B9BD5"/>
                </a:solidFill>
                <a:latin typeface="Tahoma"/>
                <a:ea typeface="Tahoma"/>
                <a:cs typeface="Tahoma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B86B0-FC00-41F0-8610-E9E718069ECC}"/>
              </a:ext>
            </a:extLst>
          </p:cNvPr>
          <p:cNvSpPr txBox="1"/>
          <p:nvPr/>
        </p:nvSpPr>
        <p:spPr>
          <a:xfrm>
            <a:off x="7553324" y="3496310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/>
                <a:ea typeface="Tahoma"/>
                <a:cs typeface="Tahoma"/>
              </a:rPr>
              <a:t>22660 labs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62D914D6-F3B7-4FE3-9982-2339FD4CE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25" y="1551257"/>
            <a:ext cx="2743200" cy="1852246"/>
          </a:xfrm>
          <a:prstGeom prst="rect">
            <a:avLst/>
          </a:prstGeom>
        </p:spPr>
      </p:pic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CF0398B9-F842-4D77-BCDB-539DE9E2D7E5}"/>
              </a:ext>
            </a:extLst>
          </p:cNvPr>
          <p:cNvSpPr/>
          <p:nvPr/>
        </p:nvSpPr>
        <p:spPr>
          <a:xfrm>
            <a:off x="807648" y="48006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250D6C17-828D-40E6-8906-9D5298FDF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5" y="4376468"/>
            <a:ext cx="2743200" cy="17658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9626ACB-93D5-4A27-AC50-6D1A4E2DB55F}"/>
              </a:ext>
            </a:extLst>
          </p:cNvPr>
          <p:cNvSpPr txBox="1"/>
          <p:nvPr/>
        </p:nvSpPr>
        <p:spPr>
          <a:xfrm>
            <a:off x="2219325" y="631507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/>
                <a:ea typeface="Tahoma"/>
                <a:cs typeface="Tahoma"/>
              </a:rPr>
              <a:t>$24710</a:t>
            </a: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FC459691-A51C-4DAE-A345-6E187EEA27A2}"/>
              </a:ext>
            </a:extLst>
          </p:cNvPr>
          <p:cNvSpPr/>
          <p:nvPr/>
        </p:nvSpPr>
        <p:spPr>
          <a:xfrm>
            <a:off x="5514975" y="48006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738DC26E-9557-4EBB-9F03-1A49315EC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275" y="4146431"/>
            <a:ext cx="2743200" cy="19996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A69C839-319C-463A-8E5E-DBB2CC9EDBA3}"/>
              </a:ext>
            </a:extLst>
          </p:cNvPr>
          <p:cNvSpPr txBox="1"/>
          <p:nvPr/>
        </p:nvSpPr>
        <p:spPr>
          <a:xfrm>
            <a:off x="6905625" y="627316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ahoma"/>
                <a:ea typeface="Tahoma"/>
                <a:cs typeface="Tahoma"/>
              </a:rPr>
              <a:t>6.87%</a:t>
            </a:r>
          </a:p>
        </p:txBody>
      </p:sp>
    </p:spTree>
    <p:extLst>
      <p:ext uri="{BB962C8B-B14F-4D97-AF65-F5344CB8AC3E}">
        <p14:creationId xmlns:p14="http://schemas.microsoft.com/office/powerpoint/2010/main" val="353783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AC095D-7EC3-461E-A8CA-348C8EE21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879" y="323850"/>
            <a:ext cx="5314950" cy="331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7DACB-212A-475B-A465-010DE5EDF3D3}"/>
              </a:ext>
            </a:extLst>
          </p:cNvPr>
          <p:cNvSpPr txBox="1"/>
          <p:nvPr/>
        </p:nvSpPr>
        <p:spPr>
          <a:xfrm>
            <a:off x="2028825" y="3981450"/>
            <a:ext cx="2743200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$683 Million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B8B19A-16EF-4474-931D-75579252F299}"/>
              </a:ext>
            </a:extLst>
          </p:cNvPr>
          <p:cNvSpPr/>
          <p:nvPr/>
        </p:nvSpPr>
        <p:spPr>
          <a:xfrm>
            <a:off x="6467475" y="1740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DF961-4F8D-4E1B-B681-EB60A075AE1A}"/>
              </a:ext>
            </a:extLst>
          </p:cNvPr>
          <p:cNvSpPr txBox="1"/>
          <p:nvPr/>
        </p:nvSpPr>
        <p:spPr>
          <a:xfrm>
            <a:off x="7839075" y="3981450"/>
            <a:ext cx="2743200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latin typeface="Tahoma"/>
                <a:ea typeface="Tahoma"/>
                <a:cs typeface="Tahoma"/>
              </a:rPr>
              <a:t>$17</a:t>
            </a:r>
          </a:p>
          <a:p>
            <a:pPr algn="ctr"/>
            <a:r>
              <a:rPr lang="en-US" sz="6000" dirty="0">
                <a:latin typeface="Tahoma"/>
                <a:ea typeface="Tahoma"/>
                <a:cs typeface="Tahoma"/>
              </a:rPr>
              <a:t>Million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F50BB40-400A-4291-90DB-337AA1CB7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827057"/>
            <a:ext cx="2743200" cy="23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3CEF-2865-4B19-8CD2-ADC97A5E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694539F-33D4-4098-8CFF-45038DC34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9593" y="2580292"/>
            <a:ext cx="3089782" cy="198694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7BCB44A-7ACB-4A77-95CA-73625FA7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242" y="2640088"/>
            <a:ext cx="2205933" cy="194143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EA800A9-B950-4175-A94C-1B0E3C789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345" y="2411413"/>
            <a:ext cx="2190205" cy="216852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2CC584-59CE-4736-9539-2472EBDF6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7713"/>
              </p:ext>
            </p:extLst>
          </p:nvPr>
        </p:nvGraphicFramePr>
        <p:xfrm>
          <a:off x="1911047" y="4717142"/>
          <a:ext cx="9065920" cy="144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480">
                  <a:extLst>
                    <a:ext uri="{9D8B030D-6E8A-4147-A177-3AD203B41FA5}">
                      <a16:colId xmlns:a16="http://schemas.microsoft.com/office/drawing/2014/main" val="4169996914"/>
                    </a:ext>
                  </a:extLst>
                </a:gridCol>
                <a:gridCol w="2266480">
                  <a:extLst>
                    <a:ext uri="{9D8B030D-6E8A-4147-A177-3AD203B41FA5}">
                      <a16:colId xmlns:a16="http://schemas.microsoft.com/office/drawing/2014/main" val="2255849207"/>
                    </a:ext>
                  </a:extLst>
                </a:gridCol>
                <a:gridCol w="2266480">
                  <a:extLst>
                    <a:ext uri="{9D8B030D-6E8A-4147-A177-3AD203B41FA5}">
                      <a16:colId xmlns:a16="http://schemas.microsoft.com/office/drawing/2014/main" val="4206550700"/>
                    </a:ext>
                  </a:extLst>
                </a:gridCol>
                <a:gridCol w="2266480">
                  <a:extLst>
                    <a:ext uri="{9D8B030D-6E8A-4147-A177-3AD203B41FA5}">
                      <a16:colId xmlns:a16="http://schemas.microsoft.com/office/drawing/2014/main" val="151013103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Manufacturer​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Hamilton Labs​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Gilson​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 err="1">
                          <a:effectLst/>
                        </a:rPr>
                        <a:t>Opentrons</a:t>
                      </a:r>
                      <a:r>
                        <a:rPr lang="en-US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50617"/>
                  </a:ext>
                </a:extLst>
              </a:tr>
              <a:tr h="529476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Model​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Microlab NIMBUS​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qPCR Assistant​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OT One-S​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60958"/>
                  </a:ext>
                </a:extLst>
              </a:tr>
              <a:tr h="529476"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Price​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$15,000​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$4,000​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dirty="0">
                          <a:effectLst/>
                        </a:rPr>
                        <a:t>$3,000​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52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0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3B50-7DED-4797-995A-A5D4A2AD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28625"/>
            <a:ext cx="10018713" cy="1752599"/>
          </a:xfrm>
        </p:spPr>
        <p:txBody>
          <a:bodyPr/>
          <a:lstStyle/>
          <a:p>
            <a:r>
              <a:rPr lang="en-US" dirty="0"/>
              <a:t>Our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D4AC-F299-4EBB-938B-A256413D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105" y="1825625"/>
            <a:ext cx="49891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Simple 3-axis track with stepper motor controls</a:t>
            </a:r>
          </a:p>
          <a:p>
            <a:r>
              <a:rPr lang="en-US" dirty="0"/>
              <a:t>Large machinable front plate on which stock pipettes can be mounted</a:t>
            </a:r>
          </a:p>
          <a:p>
            <a:r>
              <a:rPr lang="en-US" dirty="0"/>
              <a:t>Linear actuator motors for operating pipette/ejecting tips</a:t>
            </a:r>
          </a:p>
          <a:p>
            <a:r>
              <a:rPr lang="en-US" dirty="0"/>
              <a:t>Gear/belt system for adjusting pipette volume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4614445-8C3D-4BD4-B827-D831686E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89" y="1687513"/>
            <a:ext cx="4430674" cy="45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0E65-E720-468F-8BF9-F5557538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6B95-C520-4991-A872-FF88CFF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3" y="2667000"/>
            <a:ext cx="4871917" cy="3124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Patents already exist for manual micropipettes, pipetting robots, and multi-axis pipetting tracks.</a:t>
            </a:r>
          </a:p>
          <a:p>
            <a:pPr>
              <a:buClr>
                <a:srgbClr val="1287C3"/>
              </a:buClr>
            </a:pPr>
            <a:r>
              <a:rPr lang="en-US" dirty="0"/>
              <a:t>No patents yet for autonomous actuation of traditionally manual pipettes.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2DCAB6-2044-4C71-8EB7-63E1C5532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026" y="2705100"/>
            <a:ext cx="1076325" cy="28670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2E0E7A-BD89-4075-BCF8-1888E2EA6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5" y="4674798"/>
            <a:ext cx="1657350" cy="17907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93DE8EC-58F2-4228-9687-70DC7AF19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330" y="2705100"/>
            <a:ext cx="2286000" cy="1971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7A304D-57B2-4331-A331-89EC6172BB9C}"/>
              </a:ext>
            </a:extLst>
          </p:cNvPr>
          <p:cNvSpPr txBox="1"/>
          <p:nvPr/>
        </p:nvSpPr>
        <p:spPr>
          <a:xfrm>
            <a:off x="10210800" y="6400800"/>
            <a:ext cx="2215662" cy="369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Among others...</a:t>
            </a:r>
          </a:p>
        </p:txBody>
      </p:sp>
    </p:spTree>
    <p:extLst>
      <p:ext uri="{BB962C8B-B14F-4D97-AF65-F5344CB8AC3E}">
        <p14:creationId xmlns:p14="http://schemas.microsoft.com/office/powerpoint/2010/main" val="1701086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0</Words>
  <Application>Microsoft Office PowerPoint</Application>
  <PresentationFormat>Widescreen</PresentationFormat>
  <Paragraphs>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Parallax</vt:lpstr>
      <vt:lpstr>PowerPoint Presentation</vt:lpstr>
      <vt:lpstr>Who We Are</vt:lpstr>
      <vt:lpstr>Market Research</vt:lpstr>
      <vt:lpstr>Concept/Demand</vt:lpstr>
      <vt:lpstr>Market </vt:lpstr>
      <vt:lpstr>PowerPoint Presentation</vt:lpstr>
      <vt:lpstr>Competition</vt:lpstr>
      <vt:lpstr>Our Idea</vt:lpstr>
      <vt:lpstr>Patents/IP</vt:lpstr>
      <vt:lpstr>Business Model</vt:lpstr>
      <vt:lpstr>2-Year Required Funding: $801,000</vt:lpstr>
      <vt:lpstr>[Supplement] Additional Relevant Patents</vt:lpstr>
      <vt:lpstr>Market Sources</vt:lpstr>
      <vt:lpstr>Expense Breakdown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499</cp:revision>
  <dcterms:created xsi:type="dcterms:W3CDTF">2013-07-15T20:26:40Z</dcterms:created>
  <dcterms:modified xsi:type="dcterms:W3CDTF">2017-12-08T02:37:11Z</dcterms:modified>
</cp:coreProperties>
</file>