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78" r:id="rId1"/>
    <p:sldMasterId id="2147483679" r:id="rId2"/>
  </p:sldMasterIdLst>
  <p:notesMasterIdLst>
    <p:notesMasterId r:id="rId15"/>
  </p:notesMasterIdLst>
  <p:sldIdLst>
    <p:sldId id="256" r:id="rId3"/>
    <p:sldId id="269" r:id="rId4"/>
    <p:sldId id="257" r:id="rId5"/>
    <p:sldId id="258" r:id="rId6"/>
    <p:sldId id="264" r:id="rId7"/>
    <p:sldId id="260" r:id="rId8"/>
    <p:sldId id="261" r:id="rId9"/>
    <p:sldId id="268" r:id="rId10"/>
    <p:sldId id="259" r:id="rId11"/>
    <p:sldId id="263" r:id="rId12"/>
    <p:sldId id="270" r:id="rId13"/>
    <p:sldId id="271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FF"/>
    <a:srgbClr val="263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BA64B2-21CC-4C1E-BA48-AE9ABC941AEE}">
  <a:tblStyle styleId="{0EBA64B2-21CC-4C1E-BA48-AE9ABC941A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 varScale="1">
        <p:scale>
          <a:sx n="141" d="100"/>
          <a:sy n="141" d="100"/>
        </p:scale>
        <p:origin x="8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U.S. smart shoes market size, by end user, 2015-2025 (USD Million 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19.635000000000002</c:v>
                </c:pt>
                <c:pt idx="1">
                  <c:v>21.598500000000005</c:v>
                </c:pt>
                <c:pt idx="2">
                  <c:v>23.758350000000007</c:v>
                </c:pt>
                <c:pt idx="3">
                  <c:v>26.134185000000009</c:v>
                </c:pt>
                <c:pt idx="4">
                  <c:v>28.747603500000011</c:v>
                </c:pt>
                <c:pt idx="5">
                  <c:v>31.622363850000013</c:v>
                </c:pt>
                <c:pt idx="6">
                  <c:v>34.784600235000021</c:v>
                </c:pt>
                <c:pt idx="7">
                  <c:v>38.263060258500026</c:v>
                </c:pt>
                <c:pt idx="8">
                  <c:v>42.089366284350035</c:v>
                </c:pt>
                <c:pt idx="9">
                  <c:v>46.29830291278504</c:v>
                </c:pt>
                <c:pt idx="10">
                  <c:v>50.928133204063549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41-4493-BFE6-310D9698DB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17.91</c:v>
                </c:pt>
                <c:pt idx="1">
                  <c:v>19.701000000000001</c:v>
                </c:pt>
                <c:pt idx="2">
                  <c:v>21.671100000000003</c:v>
                </c:pt>
                <c:pt idx="3">
                  <c:v>23.838210000000004</c:v>
                </c:pt>
                <c:pt idx="4">
                  <c:v>26.222031000000005</c:v>
                </c:pt>
                <c:pt idx="5">
                  <c:v>28.844234100000008</c:v>
                </c:pt>
                <c:pt idx="6">
                  <c:v>31.728657510000012</c:v>
                </c:pt>
                <c:pt idx="7">
                  <c:v>34.901523261000015</c:v>
                </c:pt>
                <c:pt idx="8">
                  <c:v>38.391675587100018</c:v>
                </c:pt>
                <c:pt idx="9">
                  <c:v>42.23084314581002</c:v>
                </c:pt>
                <c:pt idx="10">
                  <c:v>46.453927460391029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41-4493-BFE6-310D9698DB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6">
                  <a:shade val="95000"/>
                </a:schemeClr>
              </a:contourClr>
            </a:sp3d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2-F841-4493-BFE6-310D9698D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8956608"/>
        <c:axId val="192668656"/>
        <c:axId val="0"/>
      </c:bar3DChart>
      <c:catAx>
        <c:axId val="5789566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668656"/>
        <c:crosses val="autoZero"/>
        <c:auto val="1"/>
        <c:lblAlgn val="ctr"/>
        <c:lblOffset val="100"/>
        <c:noMultiLvlLbl val="0"/>
      </c:catAx>
      <c:valAx>
        <c:axId val="192668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USD Million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95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nalyze.com/2019/02/smart-shoes-digitally-connected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6bcf3e1e48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6bcf3e1e48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6bcf3e1e48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6bcf3e1e48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15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bcf3e1e48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6bcf3e1e48_2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bcf3e1e48_2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6bcf3e1e48_2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bcf3e1e48_2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6bcf3e1e48_2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7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bd2662d4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bd2662d4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6bcf3e1e48_2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g6bcf3e1e48_2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Gif of walking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(improper gait)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Gif of pain in foot 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Pressure identification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49B9-2545-48C0-8A23-B3B4167C33D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080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6bcf3e1e48_2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6bcf3e1e48_2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150" dirty="0">
                <a:solidFill>
                  <a:srgbClr val="2A2A2A"/>
                </a:solidFill>
                <a:highlight>
                  <a:srgbClr val="FFFFFF"/>
                </a:highlight>
              </a:rPr>
              <a:t>The smart shoes market size was valued at $115.3 million in 2018 and is expected to reach $223.4 million by 2026, registering a CAGR of 9.1% from 2019 to 2026.</a:t>
            </a:r>
            <a:endParaRPr sz="1150" dirty="0">
              <a:solidFill>
                <a:srgbClr val="2A2A2A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150" dirty="0">
              <a:solidFill>
                <a:srgbClr val="2A2A2A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https://www.nanalyze.com/2019/02/smart-shoes-digitally-connected/</a:t>
            </a:r>
            <a:endParaRPr sz="14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dk2"/>
                </a:solidFill>
              </a:rPr>
              <a:t>1. Over all pressure distribution profile</a:t>
            </a:r>
            <a:endParaRPr sz="14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dk2"/>
                </a:solidFill>
              </a:rPr>
              <a:t>2. Phase specific pressure distribution</a:t>
            </a:r>
            <a:endParaRPr sz="14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dk2"/>
                </a:solidFill>
              </a:rPr>
              <a:t>3. Time of pressure from back go front part of the feet.</a:t>
            </a:r>
            <a:endParaRPr sz="14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4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dk2"/>
                </a:solidFill>
              </a:rPr>
              <a:t>For the market, we should highlight the drawbacks of existing models and patents in terms of the four novel properties of our insole</a:t>
            </a:r>
            <a:endParaRPr sz="14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4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dk2"/>
                </a:solidFill>
              </a:rPr>
              <a:t>When we talk </a:t>
            </a:r>
            <a:r>
              <a:rPr lang="en" sz="1400" dirty="0" err="1">
                <a:solidFill>
                  <a:schemeClr val="dk2"/>
                </a:solidFill>
              </a:rPr>
              <a:t>abou</a:t>
            </a:r>
            <a:r>
              <a:rPr lang="en" sz="1400" dirty="0">
                <a:solidFill>
                  <a:schemeClr val="dk2"/>
                </a:solidFill>
              </a:rPr>
              <a:t> the </a:t>
            </a:r>
            <a:r>
              <a:rPr lang="en" sz="1400" dirty="0" err="1">
                <a:solidFill>
                  <a:schemeClr val="dk2"/>
                </a:solidFill>
              </a:rPr>
              <a:t>maket</a:t>
            </a:r>
            <a:r>
              <a:rPr lang="en" sz="1400" dirty="0">
                <a:solidFill>
                  <a:schemeClr val="dk2"/>
                </a:solidFill>
              </a:rPr>
              <a:t> - Model name/ Company name - </a:t>
            </a:r>
            <a:r>
              <a:rPr lang="en" sz="1400" b="1" dirty="0">
                <a:solidFill>
                  <a:srgbClr val="FF0000"/>
                </a:solidFill>
              </a:rPr>
              <a:t>Weight - </a:t>
            </a:r>
            <a:r>
              <a:rPr lang="en" sz="1400" b="1" dirty="0" err="1">
                <a:solidFill>
                  <a:srgbClr val="FF0000"/>
                </a:solidFill>
              </a:rPr>
              <a:t>Continous</a:t>
            </a:r>
            <a:r>
              <a:rPr lang="en" sz="1400" b="1" dirty="0">
                <a:solidFill>
                  <a:srgbClr val="FF0000"/>
                </a:solidFill>
              </a:rPr>
              <a:t> monitoring- Overall pressure distribution</a:t>
            </a:r>
            <a:r>
              <a:rPr lang="en" sz="1400" dirty="0">
                <a:solidFill>
                  <a:schemeClr val="dk2"/>
                </a:solidFill>
              </a:rPr>
              <a:t> and the most important would be the high speed data transmission and storage</a:t>
            </a:r>
            <a:endParaRPr sz="14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dk2"/>
                </a:solidFill>
              </a:rPr>
              <a:t>4. Customized calibration of pressure distribution to make the system adaptive and robust</a:t>
            </a:r>
            <a:endParaRPr sz="14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bcf3e1e48_2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6bcf3e1e48_2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ctrTitle"/>
          </p:nvPr>
        </p:nvSpPr>
        <p:spPr>
          <a:xfrm>
            <a:off x="1313259" y="457201"/>
            <a:ext cx="6507167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xfrm>
            <a:off x="1313259" y="2914650"/>
            <a:ext cx="6507167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315"/>
              </a:spcBef>
              <a:spcAft>
                <a:spcPts val="0"/>
              </a:spcAft>
              <a:buSzPts val="1575"/>
              <a:buNone/>
              <a:defRPr sz="1575">
                <a:solidFill>
                  <a:schemeClr val="lt1"/>
                </a:solidFill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135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45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450"/>
              </a:spcBef>
              <a:spcAft>
                <a:spcPts val="0"/>
              </a:spcAft>
              <a:buSzPts val="105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450"/>
              </a:spcBef>
              <a:spcAft>
                <a:spcPts val="0"/>
              </a:spcAft>
              <a:buSzPts val="105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450"/>
              </a:spcBef>
              <a:spcAft>
                <a:spcPts val="0"/>
              </a:spcAft>
              <a:buSzPts val="9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450"/>
              </a:spcBef>
              <a:spcAft>
                <a:spcPts val="0"/>
              </a:spcAft>
              <a:buSzPts val="9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450"/>
              </a:spcBef>
              <a:spcAft>
                <a:spcPts val="0"/>
              </a:spcAft>
              <a:buSzPts val="9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450"/>
              </a:spcBef>
              <a:spcAft>
                <a:spcPts val="450"/>
              </a:spcAft>
              <a:buSzPts val="9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"/>
              <a:buFont typeface="Century Gothic"/>
              <a:buNone/>
              <a:defRPr sz="675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"/>
              <a:buFont typeface="Century Gothic"/>
              <a:buNone/>
              <a:defRPr sz="675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"/>
              <a:buFont typeface="Century Gothic"/>
              <a:buNone/>
              <a:defRPr sz="675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"/>
              <a:buFont typeface="Century Gothic"/>
              <a:buNone/>
              <a:defRPr sz="675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"/>
              <a:buFont typeface="Century Gothic"/>
              <a:buNone/>
              <a:defRPr sz="675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"/>
              <a:buFont typeface="Century Gothic"/>
              <a:buNone/>
              <a:defRPr sz="675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"/>
              <a:buFont typeface="Century Gothic"/>
              <a:buNone/>
              <a:defRPr sz="675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"/>
              <a:buFont typeface="Century Gothic"/>
              <a:buNone/>
              <a:defRPr sz="675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"/>
              <a:buFont typeface="Century Gothic"/>
              <a:buNone/>
              <a:defRPr sz="675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856060" y="2000250"/>
            <a:ext cx="7429499" cy="234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313260" y="2481436"/>
            <a:ext cx="65151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  <a:defRPr sz="3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1313259" y="3583036"/>
            <a:ext cx="6515101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56059" y="2000250"/>
            <a:ext cx="3657600" cy="234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1pPr>
            <a:lvl2pPr marL="914400" lvl="1" indent="-304800" algn="l">
              <a:spcBef>
                <a:spcPts val="45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3pPr>
            <a:lvl4pPr marL="1828800" lvl="3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spcBef>
                <a:spcPts val="450"/>
              </a:spcBef>
              <a:spcAft>
                <a:spcPts val="450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2"/>
          </p:nvPr>
        </p:nvSpPr>
        <p:spPr>
          <a:xfrm>
            <a:off x="4627959" y="2000250"/>
            <a:ext cx="3657600" cy="23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1pPr>
            <a:lvl2pPr marL="914400" lvl="1" indent="-304800" algn="l">
              <a:spcBef>
                <a:spcPts val="45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3pPr>
            <a:lvl4pPr marL="1828800" lvl="3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spcBef>
                <a:spcPts val="450"/>
              </a:spcBef>
              <a:spcAft>
                <a:spcPts val="450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1071961" y="1993900"/>
            <a:ext cx="3441698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 b="0"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2"/>
          </p:nvPr>
        </p:nvSpPr>
        <p:spPr>
          <a:xfrm>
            <a:off x="856059" y="2432447"/>
            <a:ext cx="3657600" cy="1910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1pPr>
            <a:lvl2pPr marL="914400" lvl="1" indent="-304800" algn="l">
              <a:spcBef>
                <a:spcPts val="45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3pPr>
            <a:lvl4pPr marL="1828800" lvl="3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spcBef>
                <a:spcPts val="450"/>
              </a:spcBef>
              <a:spcAft>
                <a:spcPts val="450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3"/>
          </p:nvPr>
        </p:nvSpPr>
        <p:spPr>
          <a:xfrm>
            <a:off x="4832350" y="2000250"/>
            <a:ext cx="3453210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 b="0"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4"/>
          </p:nvPr>
        </p:nvSpPr>
        <p:spPr>
          <a:xfrm>
            <a:off x="4627959" y="2432447"/>
            <a:ext cx="3657601" cy="1910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1pPr>
            <a:lvl2pPr marL="914400" lvl="1" indent="-304800" algn="l">
              <a:spcBef>
                <a:spcPts val="45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3pPr>
            <a:lvl4pPr marL="1828800" lvl="3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spcBef>
                <a:spcPts val="450"/>
              </a:spcBef>
              <a:spcAft>
                <a:spcPts val="450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856059" y="1200150"/>
            <a:ext cx="2661841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  <a:defRPr sz="1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1"/>
          </p:nvPr>
        </p:nvSpPr>
        <p:spPr>
          <a:xfrm>
            <a:off x="3827859" y="457201"/>
            <a:ext cx="4457701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14325" algn="l">
              <a:spcBef>
                <a:spcPts val="450"/>
              </a:spcBef>
              <a:spcAft>
                <a:spcPts val="0"/>
              </a:spcAft>
              <a:buSzPts val="1350"/>
              <a:buChar char="•"/>
              <a:defRPr sz="1350"/>
            </a:lvl2pPr>
            <a:lvl3pPr marL="1371600" lvl="2" indent="-304800" algn="l">
              <a:spcBef>
                <a:spcPts val="45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6pPr>
            <a:lvl7pPr marL="3200400" lvl="6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7pPr>
            <a:lvl8pPr marL="3657600" lvl="7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8pPr>
            <a:lvl9pPr marL="4114800" lvl="8" indent="-295275" algn="l">
              <a:spcBef>
                <a:spcPts val="450"/>
              </a:spcBef>
              <a:spcAft>
                <a:spcPts val="450"/>
              </a:spcAft>
              <a:buSzPts val="1050"/>
              <a:buChar char="•"/>
              <a:defRPr sz="1050"/>
            </a:lvl9pPr>
          </a:lstStyle>
          <a:p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2"/>
          </p:nvPr>
        </p:nvSpPr>
        <p:spPr>
          <a:xfrm>
            <a:off x="856059" y="2228850"/>
            <a:ext cx="266184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856059" y="1200150"/>
            <a:ext cx="4000501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sz="21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4"/>
          <p:cNvSpPr>
            <a:spLocks noGrp="1"/>
          </p:cNvSpPr>
          <p:nvPr>
            <p:ph type="pic" idx="2"/>
          </p:nvPr>
        </p:nvSpPr>
        <p:spPr>
          <a:xfrm>
            <a:off x="5575300" y="-13716"/>
            <a:ext cx="2457449" cy="517779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body" idx="1"/>
          </p:nvPr>
        </p:nvSpPr>
        <p:spPr>
          <a:xfrm>
            <a:off x="856059" y="2228850"/>
            <a:ext cx="400050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SzPts val="1350"/>
              <a:buNone/>
              <a:defRPr sz="1350"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dt" idx="10"/>
          </p:nvPr>
        </p:nvSpPr>
        <p:spPr>
          <a:xfrm>
            <a:off x="4799409" y="4412457"/>
            <a:ext cx="685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38290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sldNum" idx="12"/>
          </p:nvPr>
        </p:nvSpPr>
        <p:spPr>
          <a:xfrm>
            <a:off x="8056960" y="4412457"/>
            <a:ext cx="2419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856060" y="3549649"/>
            <a:ext cx="74295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  <a:defRPr sz="1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5"/>
          <p:cNvSpPr>
            <a:spLocks noGrp="1"/>
          </p:cNvSpPr>
          <p:nvPr>
            <p:ph type="pic" idx="2"/>
          </p:nvPr>
        </p:nvSpPr>
        <p:spPr>
          <a:xfrm>
            <a:off x="1484709" y="699084"/>
            <a:ext cx="6169458" cy="2373732"/>
          </a:xfrm>
          <a:prstGeom prst="roundRect">
            <a:avLst>
              <a:gd name="adj" fmla="val 438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body" idx="1"/>
          </p:nvPr>
        </p:nvSpPr>
        <p:spPr>
          <a:xfrm>
            <a:off x="856060" y="3974702"/>
            <a:ext cx="7429500" cy="37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xfrm>
            <a:off x="856060" y="457201"/>
            <a:ext cx="7429499" cy="234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body" idx="1"/>
          </p:nvPr>
        </p:nvSpPr>
        <p:spPr>
          <a:xfrm>
            <a:off x="856058" y="3257550"/>
            <a:ext cx="7429500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/>
          <p:nvPr/>
        </p:nvSpPr>
        <p:spPr>
          <a:xfrm>
            <a:off x="627459" y="590118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entury Gothic"/>
              <a:buNone/>
            </a:pPr>
            <a:r>
              <a:rPr lang="en" sz="6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56" name="Google Shape;156;p27"/>
          <p:cNvSpPr txBox="1"/>
          <p:nvPr/>
        </p:nvSpPr>
        <p:spPr>
          <a:xfrm>
            <a:off x="7828359" y="2057400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entury Gothic"/>
              <a:buNone/>
            </a:pPr>
            <a:r>
              <a:rPr lang="en" sz="6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title"/>
          </p:nvPr>
        </p:nvSpPr>
        <p:spPr>
          <a:xfrm>
            <a:off x="1084660" y="457201"/>
            <a:ext cx="6972299" cy="205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body" idx="1"/>
          </p:nvPr>
        </p:nvSpPr>
        <p:spPr>
          <a:xfrm>
            <a:off x="1256109" y="2514600"/>
            <a:ext cx="6629402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Font typeface="Century Gothic"/>
              <a:buNone/>
              <a:defRPr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350"/>
              <a:buFont typeface="Century Gothic"/>
              <a:buNone/>
              <a:defRPr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Font typeface="Century Gothic"/>
              <a:buNone/>
              <a:defRPr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050"/>
              <a:buFont typeface="Century Gothic"/>
              <a:buNone/>
              <a:defRPr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050"/>
              <a:buFont typeface="Century Gothic"/>
              <a:buNone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body" idx="2"/>
          </p:nvPr>
        </p:nvSpPr>
        <p:spPr>
          <a:xfrm>
            <a:off x="856058" y="3257550"/>
            <a:ext cx="7429500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7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>
            <a:spLocks noGrp="1"/>
          </p:cNvSpPr>
          <p:nvPr>
            <p:ph type="title"/>
          </p:nvPr>
        </p:nvSpPr>
        <p:spPr>
          <a:xfrm>
            <a:off x="856059" y="2481436"/>
            <a:ext cx="74295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1"/>
          </p:nvPr>
        </p:nvSpPr>
        <p:spPr>
          <a:xfrm>
            <a:off x="856058" y="3583036"/>
            <a:ext cx="7429501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/>
        </p:nvSpPr>
        <p:spPr>
          <a:xfrm>
            <a:off x="627459" y="590118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entury Gothic"/>
              <a:buNone/>
            </a:pPr>
            <a:r>
              <a:rPr lang="en" sz="6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71" name="Google Shape;171;p29"/>
          <p:cNvSpPr txBox="1"/>
          <p:nvPr/>
        </p:nvSpPr>
        <p:spPr>
          <a:xfrm>
            <a:off x="7828359" y="2057400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entury Gothic"/>
              <a:buNone/>
            </a:pPr>
            <a:r>
              <a:rPr lang="en" sz="6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title"/>
          </p:nvPr>
        </p:nvSpPr>
        <p:spPr>
          <a:xfrm>
            <a:off x="1084660" y="457201"/>
            <a:ext cx="6972299" cy="205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body" idx="1"/>
          </p:nvPr>
        </p:nvSpPr>
        <p:spPr>
          <a:xfrm>
            <a:off x="856059" y="2914650"/>
            <a:ext cx="74295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0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29"/>
          <p:cNvSpPr txBox="1">
            <a:spLocks noGrp="1"/>
          </p:cNvSpPr>
          <p:nvPr>
            <p:ph type="body" idx="2"/>
          </p:nvPr>
        </p:nvSpPr>
        <p:spPr>
          <a:xfrm>
            <a:off x="856058" y="3581400"/>
            <a:ext cx="7429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>
            <a:spLocks noGrp="1"/>
          </p:cNvSpPr>
          <p:nvPr>
            <p:ph type="title"/>
          </p:nvPr>
        </p:nvSpPr>
        <p:spPr>
          <a:xfrm>
            <a:off x="856060" y="457201"/>
            <a:ext cx="7429499" cy="205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0"/>
          <p:cNvSpPr txBox="1">
            <a:spLocks noGrp="1"/>
          </p:cNvSpPr>
          <p:nvPr>
            <p:ph type="body" idx="1"/>
          </p:nvPr>
        </p:nvSpPr>
        <p:spPr>
          <a:xfrm>
            <a:off x="856059" y="2628900"/>
            <a:ext cx="7429500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 b="0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body" idx="2"/>
          </p:nvPr>
        </p:nvSpPr>
        <p:spPr>
          <a:xfrm>
            <a:off x="856058" y="3257550"/>
            <a:ext cx="7429500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1"/>
          <p:cNvSpPr txBox="1">
            <a:spLocks noGrp="1"/>
          </p:cNvSpPr>
          <p:nvPr>
            <p:ph type="body" idx="1"/>
          </p:nvPr>
        </p:nvSpPr>
        <p:spPr>
          <a:xfrm rot="5400000">
            <a:off x="3399235" y="-542924"/>
            <a:ext cx="2343151" cy="7429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1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>
            <a:spLocks noGrp="1"/>
          </p:cNvSpPr>
          <p:nvPr>
            <p:ph type="title"/>
          </p:nvPr>
        </p:nvSpPr>
        <p:spPr>
          <a:xfrm rot="5400000">
            <a:off x="5513516" y="1571358"/>
            <a:ext cx="3886201" cy="165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2"/>
          <p:cNvSpPr txBox="1">
            <a:spLocks noGrp="1"/>
          </p:cNvSpPr>
          <p:nvPr>
            <p:ph type="body" idx="1"/>
          </p:nvPr>
        </p:nvSpPr>
        <p:spPr>
          <a:xfrm rot="5400000">
            <a:off x="1741884" y="-428625"/>
            <a:ext cx="3886200" cy="565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32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2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>
            <a:off x="856060" y="2000250"/>
            <a:ext cx="7429499" cy="234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5275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5275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8575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8575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8575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85750" algn="l" rtl="0"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9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tif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tiff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63D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33"/>
          <p:cNvSpPr/>
          <p:nvPr/>
        </p:nvSpPr>
        <p:spPr>
          <a:xfrm>
            <a:off x="0" y="0"/>
            <a:ext cx="9144000" cy="3992171"/>
          </a:xfrm>
          <a:custGeom>
            <a:avLst/>
            <a:gdLst/>
            <a:ahLst/>
            <a:cxnLst/>
            <a:rect l="l" t="t" r="r" b="b"/>
            <a:pathLst>
              <a:path w="12192000" h="5322895" extrusionOk="0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 w="44450" cap="flat" cmpd="sng">
            <a:solidFill>
              <a:schemeClr val="dk2">
                <a:alpha val="64705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33"/>
          <p:cNvSpPr txBox="1">
            <a:spLocks noGrp="1"/>
          </p:cNvSpPr>
          <p:nvPr>
            <p:ph type="ctrTitle"/>
          </p:nvPr>
        </p:nvSpPr>
        <p:spPr>
          <a:xfrm>
            <a:off x="1318350" y="793076"/>
            <a:ext cx="6507300" cy="27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entury Gothic"/>
              <a:buNone/>
            </a:pPr>
            <a:r>
              <a:rPr lang="en" sz="11500" dirty="0">
                <a:solidFill>
                  <a:srgbClr val="0094FF"/>
                </a:solidFill>
              </a:rPr>
              <a:t>U</a:t>
            </a:r>
            <a:r>
              <a:rPr lang="en" sz="11500" dirty="0">
                <a:solidFill>
                  <a:srgbClr val="FF0000"/>
                </a:solidFill>
              </a:rPr>
              <a:t>vin</a:t>
            </a:r>
            <a:endParaRPr sz="4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entury Gothic"/>
              <a:buNone/>
            </a:pPr>
            <a:r>
              <a:rPr lang="en" sz="3000" dirty="0"/>
              <a:t>UNIVERSALLY VIGILANT INSOLE</a:t>
            </a:r>
            <a:endParaRPr sz="3000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B6545076-FFC2-6E45-B592-11307DE23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899" y="1448982"/>
            <a:ext cx="1215256" cy="9902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/>
          <p:nvPr/>
        </p:nvSpPr>
        <p:spPr>
          <a:xfrm>
            <a:off x="175299" y="4650600"/>
            <a:ext cx="3551274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Optimized Finances for One year</a:t>
            </a:r>
            <a:r>
              <a:rPr lang="en" sz="15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:</a:t>
            </a:r>
            <a:endParaRPr sz="1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8" name="Google Shape;288;p40" descr="A picture containing l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37" y="147913"/>
            <a:ext cx="591030" cy="71102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0"/>
          <p:cNvSpPr txBox="1"/>
          <p:nvPr/>
        </p:nvSpPr>
        <p:spPr>
          <a:xfrm>
            <a:off x="1127679" y="272403"/>
            <a:ext cx="3666957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32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need </a:t>
            </a:r>
            <a:r>
              <a:rPr lang="en" sz="2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$778,000</a:t>
            </a:r>
            <a:endParaRPr sz="28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endParaRPr sz="32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90" name="Google Shape;290;p40"/>
          <p:cNvGraphicFramePr/>
          <p:nvPr>
            <p:extLst>
              <p:ext uri="{D42A27DB-BD31-4B8C-83A1-F6EECF244321}">
                <p14:modId xmlns:p14="http://schemas.microsoft.com/office/powerpoint/2010/main" val="1672268647"/>
              </p:ext>
            </p:extLst>
          </p:nvPr>
        </p:nvGraphicFramePr>
        <p:xfrm>
          <a:off x="499450" y="1057800"/>
          <a:ext cx="7239000" cy="3238440"/>
        </p:xfrm>
        <a:graphic>
          <a:graphicData uri="http://schemas.openxmlformats.org/drawingml/2006/table">
            <a:tbl>
              <a:tblPr>
                <a:noFill/>
                <a:tableStyleId>{0EBA64B2-21CC-4C1E-BA48-AE9ABC941AEE}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50" b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Expense</a:t>
                      </a:r>
                      <a:endParaRPr sz="135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5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Total Price</a:t>
                      </a:r>
                      <a:endParaRPr sz="135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5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Manufacturing Cost (5000 units at 70% of BOM)</a:t>
                      </a:r>
                      <a:endParaRPr sz="125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5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 $ 263,500</a:t>
                      </a:r>
                      <a:endParaRPr sz="12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5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Office and Site Management</a:t>
                      </a:r>
                      <a:endParaRPr sz="125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5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 $ 50,000</a:t>
                      </a:r>
                      <a:endParaRPr sz="12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5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RND and Product Development</a:t>
                      </a:r>
                      <a:endParaRPr sz="125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5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 $ 10,000</a:t>
                      </a:r>
                      <a:endParaRPr sz="12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5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IP and Marketing</a:t>
                      </a:r>
                      <a:endParaRPr sz="125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5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 $ 50,000</a:t>
                      </a:r>
                      <a:endParaRPr sz="12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5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Engineers and Staff</a:t>
                      </a:r>
                      <a:endParaRPr sz="12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5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 $ 400,000</a:t>
                      </a:r>
                      <a:endParaRPr sz="12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5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Additional Expenses</a:t>
                      </a:r>
                      <a:endParaRPr sz="125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50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 $ 5,000</a:t>
                      </a:r>
                      <a:endParaRPr sz="1250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50" b="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Total</a:t>
                      </a:r>
                      <a:endParaRPr sz="1250" b="1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50" b="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 $ 778,500.00</a:t>
                      </a:r>
                      <a:endParaRPr sz="1250" b="1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E08DB33-4FEF-EA45-A891-1CF26CB66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466" y="4518836"/>
            <a:ext cx="740534" cy="6033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1;p36">
            <a:extLst>
              <a:ext uri="{FF2B5EF4-FFF2-40B4-BE49-F238E27FC236}">
                <a16:creationId xmlns:a16="http://schemas.microsoft.com/office/drawing/2014/main" id="{B46A3074-2DA1-6841-947A-4C50CD6CAD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6246" y="246499"/>
            <a:ext cx="4792574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3200" b="1" dirty="0"/>
              <a:t>WITHIN THE SEED-STAGE</a:t>
            </a:r>
            <a:endParaRPr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4E424B-E557-9E40-8033-254071A6D082}"/>
              </a:ext>
            </a:extLst>
          </p:cNvPr>
          <p:cNvSpPr txBox="1"/>
          <p:nvPr/>
        </p:nvSpPr>
        <p:spPr>
          <a:xfrm>
            <a:off x="526246" y="802024"/>
            <a:ext cx="552367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Future Work :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Swing and Stance phases pressure variance</a:t>
            </a:r>
          </a:p>
          <a:p>
            <a:pPr marL="285750" indent="-285750">
              <a:lnSpc>
                <a:spcPct val="20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Developing a Mobile App to attract customers</a:t>
            </a:r>
          </a:p>
          <a:p>
            <a:pPr marL="285750" indent="-285750">
              <a:lnSpc>
                <a:spcPct val="20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Creating versatility in sizes and colors</a:t>
            </a:r>
          </a:p>
          <a:p>
            <a:pPr marL="285750" indent="-285750">
              <a:lnSpc>
                <a:spcPct val="20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Pre-market testing with 100 volunteers </a:t>
            </a:r>
          </a:p>
          <a:p>
            <a:pPr marL="285750" indent="-285750">
              <a:lnSpc>
                <a:spcPct val="20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Feedback review mechanism for the product</a:t>
            </a:r>
          </a:p>
          <a:p>
            <a:pPr marL="285750" indent="-285750">
              <a:lnSpc>
                <a:spcPct val="20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 err="1">
                <a:solidFill>
                  <a:srgbClr val="0094FF"/>
                </a:solidFill>
                <a:latin typeface="Century Gothic" panose="020B0502020202020204" pitchFamily="34" charset="0"/>
              </a:rPr>
              <a:t>U</a:t>
            </a:r>
            <a:r>
              <a:rPr lang="en-US" sz="16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vin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Branding and Product Launch</a:t>
            </a:r>
          </a:p>
          <a:p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6455F475-421D-2845-A8D0-E6D9EB7AB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370" y="4486939"/>
            <a:ext cx="766630" cy="62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80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63D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33"/>
          <p:cNvSpPr/>
          <p:nvPr/>
        </p:nvSpPr>
        <p:spPr>
          <a:xfrm>
            <a:off x="0" y="0"/>
            <a:ext cx="9144000" cy="3992171"/>
          </a:xfrm>
          <a:custGeom>
            <a:avLst/>
            <a:gdLst/>
            <a:ahLst/>
            <a:cxnLst/>
            <a:rect l="l" t="t" r="r" b="b"/>
            <a:pathLst>
              <a:path w="12192000" h="5322895" extrusionOk="0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 w="44450" cap="flat" cmpd="sng">
            <a:solidFill>
              <a:schemeClr val="dk2">
                <a:alpha val="64705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33"/>
          <p:cNvSpPr txBox="1">
            <a:spLocks noGrp="1"/>
          </p:cNvSpPr>
          <p:nvPr>
            <p:ph type="ctrTitle"/>
          </p:nvPr>
        </p:nvSpPr>
        <p:spPr>
          <a:xfrm>
            <a:off x="1318350" y="793076"/>
            <a:ext cx="6507300" cy="27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entury Gothic"/>
              <a:buNone/>
            </a:pPr>
            <a:r>
              <a:rPr lang="en" sz="11500" dirty="0">
                <a:solidFill>
                  <a:srgbClr val="0094FF"/>
                </a:solidFill>
              </a:rPr>
              <a:t>U</a:t>
            </a:r>
            <a:r>
              <a:rPr lang="en" sz="11500" dirty="0">
                <a:solidFill>
                  <a:srgbClr val="FF0000"/>
                </a:solidFill>
              </a:rPr>
              <a:t>vin</a:t>
            </a:r>
            <a:endParaRPr sz="4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entury Gothic"/>
              <a:buNone/>
            </a:pPr>
            <a:r>
              <a:rPr lang="en" sz="3000" dirty="0"/>
              <a:t>UNIVERSALLY VIGILANT INSOLE</a:t>
            </a:r>
            <a:endParaRPr sz="3000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B6545076-FFC2-6E45-B592-11307DE23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899" y="1448982"/>
            <a:ext cx="1215256" cy="990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98445-2F82-2C4C-9F78-5849C523E487}"/>
              </a:ext>
            </a:extLst>
          </p:cNvPr>
          <p:cNvSpPr txBox="1"/>
          <p:nvPr/>
        </p:nvSpPr>
        <p:spPr>
          <a:xfrm>
            <a:off x="2515928" y="4075250"/>
            <a:ext cx="4112143" cy="86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Let’s win every walk of life with </a:t>
            </a:r>
            <a:r>
              <a:rPr lang="en-US" sz="1800" b="1" dirty="0" err="1">
                <a:solidFill>
                  <a:srgbClr val="0094FF"/>
                </a:solidFill>
                <a:latin typeface="Century Gothic" panose="020B0502020202020204" pitchFamily="34" charset="0"/>
              </a:rPr>
              <a:t>U</a:t>
            </a:r>
            <a:r>
              <a:rPr lang="en-US" sz="1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vin</a:t>
            </a:r>
            <a:endParaRPr lang="en-US" sz="1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89467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4D859-7C07-3744-B332-67EA512B1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96" y="338420"/>
            <a:ext cx="2696852" cy="635400"/>
          </a:xfrm>
        </p:spPr>
        <p:txBody>
          <a:bodyPr/>
          <a:lstStyle/>
          <a:p>
            <a:r>
              <a:rPr lang="en-US" sz="3600" b="1" dirty="0"/>
              <a:t>TEAM </a:t>
            </a:r>
            <a:r>
              <a:rPr lang="en-US" sz="4000" dirty="0" err="1">
                <a:solidFill>
                  <a:srgbClr val="0094FF"/>
                </a:solidFill>
              </a:rPr>
              <a:t>U</a:t>
            </a:r>
            <a:r>
              <a:rPr lang="en-US" sz="4000" dirty="0" err="1">
                <a:solidFill>
                  <a:srgbClr val="FF0000"/>
                </a:solidFill>
              </a:rPr>
              <a:t>vin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5A78D1-1B53-B744-B3D1-B60E91360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6"/>
          <a:stretch/>
        </p:blipFill>
        <p:spPr bwMode="auto">
          <a:xfrm>
            <a:off x="6327241" y="1523372"/>
            <a:ext cx="1965734" cy="209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id="{AD13BCA3-0992-6046-AD4D-1BC1D39C1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2" t="8448" r="24578" b="31379"/>
          <a:stretch/>
        </p:blipFill>
        <p:spPr>
          <a:xfrm>
            <a:off x="562396" y="1523372"/>
            <a:ext cx="1965734" cy="2096756"/>
          </a:xfrm>
          <a:prstGeom prst="rect">
            <a:avLst/>
          </a:prstGeom>
        </p:spPr>
      </p:pic>
      <p:sp>
        <p:nvSpPr>
          <p:cNvPr id="11" name="Google Shape;215;p34">
            <a:extLst>
              <a:ext uri="{FF2B5EF4-FFF2-40B4-BE49-F238E27FC236}">
                <a16:creationId xmlns:a16="http://schemas.microsoft.com/office/drawing/2014/main" id="{125B1C09-6F12-044B-B29F-E4FEE2EB5CC7}"/>
              </a:ext>
            </a:extLst>
          </p:cNvPr>
          <p:cNvSpPr txBox="1"/>
          <p:nvPr/>
        </p:nvSpPr>
        <p:spPr>
          <a:xfrm>
            <a:off x="562396" y="3780799"/>
            <a:ext cx="1965734" cy="388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4FF"/>
                </a:solidFill>
                <a:latin typeface="Century Gothic"/>
                <a:sym typeface="Century Gothic"/>
              </a:rPr>
              <a:t>Vamsi </a:t>
            </a:r>
            <a:r>
              <a:rPr lang="en" sz="2000" dirty="0">
                <a:solidFill>
                  <a:srgbClr val="FF0000"/>
                </a:solidFill>
                <a:latin typeface="Century Gothic"/>
                <a:sym typeface="Century Gothic"/>
              </a:rPr>
              <a:t>Reddy</a:t>
            </a:r>
          </a:p>
        </p:txBody>
      </p:sp>
      <p:sp>
        <p:nvSpPr>
          <p:cNvPr id="12" name="Google Shape;215;p34">
            <a:extLst>
              <a:ext uri="{FF2B5EF4-FFF2-40B4-BE49-F238E27FC236}">
                <a16:creationId xmlns:a16="http://schemas.microsoft.com/office/drawing/2014/main" id="{4730A192-6411-EC49-879F-9A9707DAE061}"/>
              </a:ext>
            </a:extLst>
          </p:cNvPr>
          <p:cNvSpPr txBox="1"/>
          <p:nvPr/>
        </p:nvSpPr>
        <p:spPr>
          <a:xfrm>
            <a:off x="3444818" y="3780799"/>
            <a:ext cx="1965734" cy="388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4FF"/>
                </a:solidFill>
                <a:latin typeface="Century Gothic"/>
                <a:sym typeface="Century Gothic"/>
              </a:rPr>
              <a:t>Xiaodong </a:t>
            </a:r>
            <a:r>
              <a:rPr lang="en" sz="2000" dirty="0">
                <a:solidFill>
                  <a:srgbClr val="FF0000"/>
                </a:solidFill>
                <a:latin typeface="Century Gothic"/>
                <a:sym typeface="Century Gothic"/>
              </a:rPr>
              <a:t>Huo</a:t>
            </a:r>
          </a:p>
        </p:txBody>
      </p:sp>
      <p:sp>
        <p:nvSpPr>
          <p:cNvPr id="14" name="Google Shape;215;p34">
            <a:extLst>
              <a:ext uri="{FF2B5EF4-FFF2-40B4-BE49-F238E27FC236}">
                <a16:creationId xmlns:a16="http://schemas.microsoft.com/office/drawing/2014/main" id="{53A19412-E764-9D43-A36A-8AD641811BF3}"/>
              </a:ext>
            </a:extLst>
          </p:cNvPr>
          <p:cNvSpPr txBox="1"/>
          <p:nvPr/>
        </p:nvSpPr>
        <p:spPr>
          <a:xfrm>
            <a:off x="6327241" y="3780799"/>
            <a:ext cx="1965734" cy="388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4FF"/>
                </a:solidFill>
                <a:latin typeface="Century Gothic"/>
                <a:sym typeface="Century Gothic"/>
              </a:rPr>
              <a:t>Andy </a:t>
            </a:r>
            <a:r>
              <a:rPr lang="en" sz="2000" dirty="0">
                <a:solidFill>
                  <a:srgbClr val="FF0000"/>
                </a:solidFill>
                <a:latin typeface="Century Gothic"/>
                <a:sym typeface="Century Gothic"/>
              </a:rPr>
              <a:t>Sun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3400DDC2-3048-E346-B6ED-6EFDCDE1F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663" y="4571999"/>
            <a:ext cx="688337" cy="560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AD89C8-65F5-2146-866B-F2D51C1BB8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00" t="18933" r="8694"/>
          <a:stretch/>
        </p:blipFill>
        <p:spPr>
          <a:xfrm>
            <a:off x="3444818" y="1523372"/>
            <a:ext cx="1965734" cy="20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5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>
            <a:spLocks noGrp="1"/>
          </p:cNvSpPr>
          <p:nvPr>
            <p:ph type="title"/>
          </p:nvPr>
        </p:nvSpPr>
        <p:spPr>
          <a:xfrm>
            <a:off x="486390" y="278253"/>
            <a:ext cx="3118047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3200" b="1" dirty="0"/>
              <a:t>WHY INSOLE?</a:t>
            </a:r>
            <a:endParaRPr sz="3200" b="1" dirty="0"/>
          </a:p>
        </p:txBody>
      </p:sp>
      <p:pic>
        <p:nvPicPr>
          <p:cNvPr id="212" name="Google Shape;212;p34" descr="Bullsey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204" y="1095551"/>
            <a:ext cx="451242" cy="458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7FDA918-54AA-A84F-A2A7-04B6D1E6C8B1}"/>
              </a:ext>
            </a:extLst>
          </p:cNvPr>
          <p:cNvGrpSpPr/>
          <p:nvPr/>
        </p:nvGrpSpPr>
        <p:grpSpPr>
          <a:xfrm>
            <a:off x="1703640" y="1934656"/>
            <a:ext cx="6098506" cy="2125999"/>
            <a:chOff x="3015605" y="2002498"/>
            <a:chExt cx="6098506" cy="2125999"/>
          </a:xfrm>
        </p:grpSpPr>
        <p:sp>
          <p:nvSpPr>
            <p:cNvPr id="213" name="Google Shape;213;p34"/>
            <p:cNvSpPr txBox="1"/>
            <p:nvPr/>
          </p:nvSpPr>
          <p:spPr>
            <a:xfrm>
              <a:off x="3265964" y="3759165"/>
              <a:ext cx="19882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0" i="0" u="none" strike="noStrike" cap="none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Casual Walking</a:t>
              </a:r>
              <a:endParaRPr dirty="0"/>
            </a:p>
          </p:txBody>
        </p:sp>
        <p:sp>
          <p:nvSpPr>
            <p:cNvPr id="214" name="Google Shape;214;p34"/>
            <p:cNvSpPr txBox="1"/>
            <p:nvPr/>
          </p:nvSpPr>
          <p:spPr>
            <a:xfrm>
              <a:off x="6083916" y="3757888"/>
              <a:ext cx="30301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Racewalking in Olympics</a:t>
              </a:r>
              <a:endParaRPr dirty="0"/>
            </a:p>
          </p:txBody>
        </p:sp>
        <p:pic>
          <p:nvPicPr>
            <p:cNvPr id="216" name="Google Shape;216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15605" y="2002498"/>
              <a:ext cx="2489007" cy="16537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07344" y="2013335"/>
              <a:ext cx="2489889" cy="16537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BEC5510-A1D9-8A40-A04F-33DDE8B8B8FF}"/>
              </a:ext>
            </a:extLst>
          </p:cNvPr>
          <p:cNvSpPr txBox="1"/>
          <p:nvPr/>
        </p:nvSpPr>
        <p:spPr>
          <a:xfrm>
            <a:off x="910337" y="1026024"/>
            <a:ext cx="7508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Improper pressure distribution causes irregular gait patterns and eventually pain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43DBD1-6305-EE44-B82C-9EE5198F10C3}"/>
              </a:ext>
            </a:extLst>
          </p:cNvPr>
          <p:cNvGrpSpPr/>
          <p:nvPr/>
        </p:nvGrpSpPr>
        <p:grpSpPr>
          <a:xfrm>
            <a:off x="2622018" y="4163611"/>
            <a:ext cx="3892598" cy="634259"/>
            <a:chOff x="3933983" y="4231453"/>
            <a:chExt cx="3892598" cy="634259"/>
          </a:xfrm>
        </p:grpSpPr>
        <p:pic>
          <p:nvPicPr>
            <p:cNvPr id="11" name="Google Shape;288;p40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A2BBBC8-5F61-F442-8976-6CA3DAC0C40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33983" y="4231453"/>
              <a:ext cx="455137" cy="6342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88;p40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63885C58-19D0-C544-B2CB-11A15BD3374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371444" y="4231453"/>
              <a:ext cx="455137" cy="63425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C031FB8-3847-A348-B4AF-963E2FE024D6}"/>
                </a:ext>
              </a:extLst>
            </p:cNvPr>
            <p:cNvCxnSpPr/>
            <p:nvPr/>
          </p:nvCxnSpPr>
          <p:spPr>
            <a:xfrm>
              <a:off x="4532245" y="4707607"/>
              <a:ext cx="2719346" cy="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E345971E-1007-F14C-8665-159EEE77AF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2917" y="4204413"/>
            <a:ext cx="534296" cy="4353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8AB7B-D448-914A-AFA6-6AF1C789FFC8}"/>
              </a:ext>
            </a:extLst>
          </p:cNvPr>
          <p:cNvGrpSpPr/>
          <p:nvPr/>
        </p:nvGrpSpPr>
        <p:grpSpPr>
          <a:xfrm>
            <a:off x="3544861" y="1911886"/>
            <a:ext cx="2200316" cy="2231662"/>
            <a:chOff x="280584" y="1896835"/>
            <a:chExt cx="2200316" cy="2231662"/>
          </a:xfrm>
        </p:grpSpPr>
        <p:pic>
          <p:nvPicPr>
            <p:cNvPr id="211" name="Google Shape;211;p34" descr="A picture containing white, flower, light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86390" y="1896835"/>
              <a:ext cx="1780016" cy="17913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4"/>
            <p:cNvSpPr txBox="1"/>
            <p:nvPr/>
          </p:nvSpPr>
          <p:spPr>
            <a:xfrm>
              <a:off x="280584" y="3759165"/>
              <a:ext cx="22003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Improper Pressure</a:t>
              </a: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09877E-6 L 0.21424 2.09877E-6 " pathEditMode="fixed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>
            <a:spLocks noGrp="1"/>
          </p:cNvSpPr>
          <p:nvPr>
            <p:ph type="title"/>
          </p:nvPr>
        </p:nvSpPr>
        <p:spPr>
          <a:xfrm>
            <a:off x="451819" y="2677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4000" dirty="0">
                <a:solidFill>
                  <a:srgbClr val="0094FF"/>
                </a:solidFill>
              </a:rPr>
              <a:t>U</a:t>
            </a:r>
            <a:r>
              <a:rPr lang="en" sz="4000" dirty="0">
                <a:solidFill>
                  <a:srgbClr val="FF0000"/>
                </a:solidFill>
              </a:rPr>
              <a:t>vin </a:t>
            </a:r>
            <a:r>
              <a:rPr lang="en-US" sz="32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INSOLES</a:t>
            </a:r>
            <a:endParaRPr sz="32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120F12-38F5-E94F-9755-D1113B4A066E}"/>
              </a:ext>
            </a:extLst>
          </p:cNvPr>
          <p:cNvGrpSpPr/>
          <p:nvPr/>
        </p:nvGrpSpPr>
        <p:grpSpPr>
          <a:xfrm>
            <a:off x="864870" y="1585787"/>
            <a:ext cx="2747749" cy="1399430"/>
            <a:chOff x="1824251" y="1872034"/>
            <a:chExt cx="2747749" cy="13994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619D8F0-96ED-934E-B10E-C9F93A8CA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04" t="-221" b="-1"/>
            <a:stretch/>
          </p:blipFill>
          <p:spPr>
            <a:xfrm>
              <a:off x="1824251" y="1872034"/>
              <a:ext cx="2747749" cy="139943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8D8DCE-9747-584B-966A-B27388C4902B}"/>
                </a:ext>
              </a:extLst>
            </p:cNvPr>
            <p:cNvSpPr/>
            <p:nvPr/>
          </p:nvSpPr>
          <p:spPr>
            <a:xfrm>
              <a:off x="1860605" y="2592122"/>
              <a:ext cx="2703444" cy="429373"/>
            </a:xfrm>
            <a:custGeom>
              <a:avLst/>
              <a:gdLst>
                <a:gd name="connsiteX0" fmla="*/ 0 w 1940119"/>
                <a:gd name="connsiteY0" fmla="*/ 0 h 341906"/>
                <a:gd name="connsiteX1" fmla="*/ 1940119 w 1940119"/>
                <a:gd name="connsiteY1" fmla="*/ 0 h 341906"/>
                <a:gd name="connsiteX2" fmla="*/ 1940119 w 1940119"/>
                <a:gd name="connsiteY2" fmla="*/ 341906 h 341906"/>
                <a:gd name="connsiteX3" fmla="*/ 0 w 1940119"/>
                <a:gd name="connsiteY3" fmla="*/ 341906 h 341906"/>
                <a:gd name="connsiteX4" fmla="*/ 0 w 1940119"/>
                <a:gd name="connsiteY4" fmla="*/ 0 h 341906"/>
                <a:gd name="connsiteX0" fmla="*/ 0 w 2568272"/>
                <a:gd name="connsiteY0" fmla="*/ 79513 h 341906"/>
                <a:gd name="connsiteX1" fmla="*/ 2568272 w 2568272"/>
                <a:gd name="connsiteY1" fmla="*/ 0 h 341906"/>
                <a:gd name="connsiteX2" fmla="*/ 2568272 w 2568272"/>
                <a:gd name="connsiteY2" fmla="*/ 341906 h 341906"/>
                <a:gd name="connsiteX3" fmla="*/ 628153 w 2568272"/>
                <a:gd name="connsiteY3" fmla="*/ 341906 h 341906"/>
                <a:gd name="connsiteX4" fmla="*/ 0 w 2568272"/>
                <a:gd name="connsiteY4" fmla="*/ 79513 h 341906"/>
                <a:gd name="connsiteX0" fmla="*/ 0 w 2568272"/>
                <a:gd name="connsiteY0" fmla="*/ 79513 h 341906"/>
                <a:gd name="connsiteX1" fmla="*/ 2568272 w 2568272"/>
                <a:gd name="connsiteY1" fmla="*/ 0 h 341906"/>
                <a:gd name="connsiteX2" fmla="*/ 2568272 w 2568272"/>
                <a:gd name="connsiteY2" fmla="*/ 341906 h 341906"/>
                <a:gd name="connsiteX3" fmla="*/ 628153 w 2568272"/>
                <a:gd name="connsiteY3" fmla="*/ 341906 h 341906"/>
                <a:gd name="connsiteX4" fmla="*/ 0 w 2568272"/>
                <a:gd name="connsiteY4" fmla="*/ 79513 h 341906"/>
                <a:gd name="connsiteX0" fmla="*/ 0 w 2600077"/>
                <a:gd name="connsiteY0" fmla="*/ 174929 h 437322"/>
                <a:gd name="connsiteX1" fmla="*/ 2600077 w 2600077"/>
                <a:gd name="connsiteY1" fmla="*/ 0 h 437322"/>
                <a:gd name="connsiteX2" fmla="*/ 2568272 w 2600077"/>
                <a:gd name="connsiteY2" fmla="*/ 437322 h 437322"/>
                <a:gd name="connsiteX3" fmla="*/ 628153 w 2600077"/>
                <a:gd name="connsiteY3" fmla="*/ 437322 h 437322"/>
                <a:gd name="connsiteX4" fmla="*/ 0 w 2600077"/>
                <a:gd name="connsiteY4" fmla="*/ 174929 h 437322"/>
                <a:gd name="connsiteX0" fmla="*/ 0 w 2600077"/>
                <a:gd name="connsiteY0" fmla="*/ 174929 h 437322"/>
                <a:gd name="connsiteX1" fmla="*/ 2600077 w 2600077"/>
                <a:gd name="connsiteY1" fmla="*/ 0 h 437322"/>
                <a:gd name="connsiteX2" fmla="*/ 2568272 w 2600077"/>
                <a:gd name="connsiteY2" fmla="*/ 437322 h 437322"/>
                <a:gd name="connsiteX3" fmla="*/ 628153 w 2600077"/>
                <a:gd name="connsiteY3" fmla="*/ 437322 h 437322"/>
                <a:gd name="connsiteX4" fmla="*/ 0 w 2600077"/>
                <a:gd name="connsiteY4" fmla="*/ 174929 h 437322"/>
                <a:gd name="connsiteX0" fmla="*/ 0 w 2600077"/>
                <a:gd name="connsiteY0" fmla="*/ 174929 h 437322"/>
                <a:gd name="connsiteX1" fmla="*/ 2600077 w 2600077"/>
                <a:gd name="connsiteY1" fmla="*/ 0 h 437322"/>
                <a:gd name="connsiteX2" fmla="*/ 2568272 w 2600077"/>
                <a:gd name="connsiteY2" fmla="*/ 437322 h 437322"/>
                <a:gd name="connsiteX3" fmla="*/ 628153 w 2600077"/>
                <a:gd name="connsiteY3" fmla="*/ 437322 h 437322"/>
                <a:gd name="connsiteX4" fmla="*/ 0 w 2600077"/>
                <a:gd name="connsiteY4" fmla="*/ 174929 h 437322"/>
                <a:gd name="connsiteX0" fmla="*/ 0 w 2600077"/>
                <a:gd name="connsiteY0" fmla="*/ 238540 h 500933"/>
                <a:gd name="connsiteX1" fmla="*/ 2600077 w 2600077"/>
                <a:gd name="connsiteY1" fmla="*/ 0 h 500933"/>
                <a:gd name="connsiteX2" fmla="*/ 2568272 w 2600077"/>
                <a:gd name="connsiteY2" fmla="*/ 500933 h 500933"/>
                <a:gd name="connsiteX3" fmla="*/ 628153 w 2600077"/>
                <a:gd name="connsiteY3" fmla="*/ 500933 h 500933"/>
                <a:gd name="connsiteX4" fmla="*/ 0 w 2600077"/>
                <a:gd name="connsiteY4" fmla="*/ 238540 h 500933"/>
                <a:gd name="connsiteX0" fmla="*/ 0 w 2600077"/>
                <a:gd name="connsiteY0" fmla="*/ 238540 h 500933"/>
                <a:gd name="connsiteX1" fmla="*/ 2600077 w 2600077"/>
                <a:gd name="connsiteY1" fmla="*/ 0 h 500933"/>
                <a:gd name="connsiteX2" fmla="*/ 2576223 w 2600077"/>
                <a:gd name="connsiteY2" fmla="*/ 373712 h 500933"/>
                <a:gd name="connsiteX3" fmla="*/ 628153 w 2600077"/>
                <a:gd name="connsiteY3" fmla="*/ 500933 h 500933"/>
                <a:gd name="connsiteX4" fmla="*/ 0 w 2600077"/>
                <a:gd name="connsiteY4" fmla="*/ 238540 h 500933"/>
                <a:gd name="connsiteX0" fmla="*/ 0 w 2600077"/>
                <a:gd name="connsiteY0" fmla="*/ 238540 h 500933"/>
                <a:gd name="connsiteX1" fmla="*/ 2600077 w 2600077"/>
                <a:gd name="connsiteY1" fmla="*/ 0 h 500933"/>
                <a:gd name="connsiteX2" fmla="*/ 2576223 w 2600077"/>
                <a:gd name="connsiteY2" fmla="*/ 373712 h 500933"/>
                <a:gd name="connsiteX3" fmla="*/ 628153 w 2600077"/>
                <a:gd name="connsiteY3" fmla="*/ 500933 h 500933"/>
                <a:gd name="connsiteX4" fmla="*/ 0 w 2600077"/>
                <a:gd name="connsiteY4" fmla="*/ 238540 h 500933"/>
                <a:gd name="connsiteX0" fmla="*/ 0 w 2806811"/>
                <a:gd name="connsiteY0" fmla="*/ 238540 h 500933"/>
                <a:gd name="connsiteX1" fmla="*/ 2600077 w 2806811"/>
                <a:gd name="connsiteY1" fmla="*/ 0 h 500933"/>
                <a:gd name="connsiteX2" fmla="*/ 2806811 w 2806811"/>
                <a:gd name="connsiteY2" fmla="*/ 310102 h 500933"/>
                <a:gd name="connsiteX3" fmla="*/ 628153 w 2806811"/>
                <a:gd name="connsiteY3" fmla="*/ 500933 h 500933"/>
                <a:gd name="connsiteX4" fmla="*/ 0 w 2806811"/>
                <a:gd name="connsiteY4" fmla="*/ 238540 h 500933"/>
                <a:gd name="connsiteX0" fmla="*/ 0 w 2806811"/>
                <a:gd name="connsiteY0" fmla="*/ 238540 h 469128"/>
                <a:gd name="connsiteX1" fmla="*/ 2600077 w 2806811"/>
                <a:gd name="connsiteY1" fmla="*/ 0 h 469128"/>
                <a:gd name="connsiteX2" fmla="*/ 2806811 w 2806811"/>
                <a:gd name="connsiteY2" fmla="*/ 310102 h 469128"/>
                <a:gd name="connsiteX3" fmla="*/ 739471 w 2806811"/>
                <a:gd name="connsiteY3" fmla="*/ 469128 h 469128"/>
                <a:gd name="connsiteX4" fmla="*/ 0 w 2806811"/>
                <a:gd name="connsiteY4" fmla="*/ 238540 h 469128"/>
                <a:gd name="connsiteX0" fmla="*/ 0 w 2806811"/>
                <a:gd name="connsiteY0" fmla="*/ 238540 h 469128"/>
                <a:gd name="connsiteX1" fmla="*/ 1510748 w 2806811"/>
                <a:gd name="connsiteY1" fmla="*/ 341908 h 469128"/>
                <a:gd name="connsiteX2" fmla="*/ 2600077 w 2806811"/>
                <a:gd name="connsiteY2" fmla="*/ 0 h 469128"/>
                <a:gd name="connsiteX3" fmla="*/ 2806811 w 2806811"/>
                <a:gd name="connsiteY3" fmla="*/ 310102 h 469128"/>
                <a:gd name="connsiteX4" fmla="*/ 739471 w 2806811"/>
                <a:gd name="connsiteY4" fmla="*/ 469128 h 469128"/>
                <a:gd name="connsiteX5" fmla="*/ 0 w 2806811"/>
                <a:gd name="connsiteY5" fmla="*/ 238540 h 469128"/>
                <a:gd name="connsiteX0" fmla="*/ 0 w 2703444"/>
                <a:gd name="connsiteY0" fmla="*/ 238540 h 469128"/>
                <a:gd name="connsiteX1" fmla="*/ 1510748 w 2703444"/>
                <a:gd name="connsiteY1" fmla="*/ 341908 h 469128"/>
                <a:gd name="connsiteX2" fmla="*/ 2600077 w 2703444"/>
                <a:gd name="connsiteY2" fmla="*/ 0 h 469128"/>
                <a:gd name="connsiteX3" fmla="*/ 2703444 w 2703444"/>
                <a:gd name="connsiteY3" fmla="*/ 222638 h 469128"/>
                <a:gd name="connsiteX4" fmla="*/ 739471 w 2703444"/>
                <a:gd name="connsiteY4" fmla="*/ 469128 h 469128"/>
                <a:gd name="connsiteX5" fmla="*/ 0 w 2703444"/>
                <a:gd name="connsiteY5" fmla="*/ 238540 h 469128"/>
                <a:gd name="connsiteX0" fmla="*/ 0 w 2703444"/>
                <a:gd name="connsiteY0" fmla="*/ 238540 h 469128"/>
                <a:gd name="connsiteX1" fmla="*/ 1510748 w 2703444"/>
                <a:gd name="connsiteY1" fmla="*/ 294201 h 469128"/>
                <a:gd name="connsiteX2" fmla="*/ 2600077 w 2703444"/>
                <a:gd name="connsiteY2" fmla="*/ 0 h 469128"/>
                <a:gd name="connsiteX3" fmla="*/ 2703444 w 2703444"/>
                <a:gd name="connsiteY3" fmla="*/ 222638 h 469128"/>
                <a:gd name="connsiteX4" fmla="*/ 739471 w 2703444"/>
                <a:gd name="connsiteY4" fmla="*/ 469128 h 469128"/>
                <a:gd name="connsiteX5" fmla="*/ 0 w 2703444"/>
                <a:gd name="connsiteY5" fmla="*/ 238540 h 469128"/>
                <a:gd name="connsiteX0" fmla="*/ 0 w 2703444"/>
                <a:gd name="connsiteY0" fmla="*/ 238540 h 469128"/>
                <a:gd name="connsiteX1" fmla="*/ 1510748 w 2703444"/>
                <a:gd name="connsiteY1" fmla="*/ 294201 h 469128"/>
                <a:gd name="connsiteX2" fmla="*/ 2600077 w 2703444"/>
                <a:gd name="connsiteY2" fmla="*/ 0 h 469128"/>
                <a:gd name="connsiteX3" fmla="*/ 2703444 w 2703444"/>
                <a:gd name="connsiteY3" fmla="*/ 222638 h 469128"/>
                <a:gd name="connsiteX4" fmla="*/ 1534602 w 2703444"/>
                <a:gd name="connsiteY4" fmla="*/ 429373 h 469128"/>
                <a:gd name="connsiteX5" fmla="*/ 739471 w 2703444"/>
                <a:gd name="connsiteY5" fmla="*/ 469128 h 469128"/>
                <a:gd name="connsiteX6" fmla="*/ 0 w 2703444"/>
                <a:gd name="connsiteY6" fmla="*/ 238540 h 469128"/>
                <a:gd name="connsiteX0" fmla="*/ 0 w 2703444"/>
                <a:gd name="connsiteY0" fmla="*/ 238540 h 429373"/>
                <a:gd name="connsiteX1" fmla="*/ 1510748 w 2703444"/>
                <a:gd name="connsiteY1" fmla="*/ 294201 h 429373"/>
                <a:gd name="connsiteX2" fmla="*/ 2600077 w 2703444"/>
                <a:gd name="connsiteY2" fmla="*/ 0 h 429373"/>
                <a:gd name="connsiteX3" fmla="*/ 2703444 w 2703444"/>
                <a:gd name="connsiteY3" fmla="*/ 222638 h 429373"/>
                <a:gd name="connsiteX4" fmla="*/ 1534602 w 2703444"/>
                <a:gd name="connsiteY4" fmla="*/ 429373 h 429373"/>
                <a:gd name="connsiteX5" fmla="*/ 803081 w 2703444"/>
                <a:gd name="connsiteY5" fmla="*/ 397566 h 429373"/>
                <a:gd name="connsiteX6" fmla="*/ 0 w 2703444"/>
                <a:gd name="connsiteY6" fmla="*/ 238540 h 4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3444" h="429373">
                  <a:moveTo>
                    <a:pt x="0" y="238540"/>
                  </a:moveTo>
                  <a:cubicBezTo>
                    <a:pt x="129871" y="218662"/>
                    <a:pt x="1077402" y="333958"/>
                    <a:pt x="1510748" y="294201"/>
                  </a:cubicBezTo>
                  <a:cubicBezTo>
                    <a:pt x="1944094" y="254444"/>
                    <a:pt x="2385392" y="6626"/>
                    <a:pt x="2600077" y="0"/>
                  </a:cubicBezTo>
                  <a:cubicBezTo>
                    <a:pt x="2592126" y="124571"/>
                    <a:pt x="2441051" y="82164"/>
                    <a:pt x="2703444" y="222638"/>
                  </a:cubicBezTo>
                  <a:cubicBezTo>
                    <a:pt x="2313830" y="270346"/>
                    <a:pt x="1924216" y="381665"/>
                    <a:pt x="1534602" y="429373"/>
                  </a:cubicBezTo>
                  <a:lnTo>
                    <a:pt x="803081" y="397566"/>
                  </a:lnTo>
                  <a:lnTo>
                    <a:pt x="0" y="238540"/>
                  </a:lnTo>
                  <a:close/>
                </a:path>
              </a:pathLst>
            </a:custGeom>
            <a:solidFill>
              <a:srgbClr val="263F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A91A356-ACE9-AB40-A122-4641668BB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246" y="929388"/>
            <a:ext cx="3670631" cy="275297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3" name="Google Shape;215;p34">
            <a:extLst>
              <a:ext uri="{FF2B5EF4-FFF2-40B4-BE49-F238E27FC236}">
                <a16:creationId xmlns:a16="http://schemas.microsoft.com/office/drawing/2014/main" id="{2623D05C-3F6F-8046-AC7F-DE7824981B94}"/>
              </a:ext>
            </a:extLst>
          </p:cNvPr>
          <p:cNvSpPr txBox="1"/>
          <p:nvPr/>
        </p:nvSpPr>
        <p:spPr>
          <a:xfrm>
            <a:off x="5601499" y="3844780"/>
            <a:ext cx="25406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Century Gothic"/>
                <a:sym typeface="Century Gothic"/>
              </a:rPr>
              <a:t>Layers of </a:t>
            </a:r>
            <a:r>
              <a:rPr lang="en" sz="1800" dirty="0">
                <a:solidFill>
                  <a:srgbClr val="0094FF"/>
                </a:solidFill>
                <a:latin typeface="Century Gothic"/>
                <a:sym typeface="Century Gothic"/>
              </a:rPr>
              <a:t>U</a:t>
            </a:r>
            <a:r>
              <a:rPr lang="en" sz="1800" dirty="0">
                <a:solidFill>
                  <a:srgbClr val="FF0000"/>
                </a:solidFill>
                <a:latin typeface="Century Gothic"/>
                <a:sym typeface="Century Gothic"/>
              </a:rPr>
              <a:t>vin</a:t>
            </a:r>
            <a:r>
              <a:rPr lang="en" sz="1800" dirty="0">
                <a:solidFill>
                  <a:schemeClr val="lt1"/>
                </a:solidFill>
                <a:latin typeface="Century Gothic"/>
                <a:sym typeface="Century Gothic"/>
              </a:rPr>
              <a:t> Insole</a:t>
            </a:r>
            <a:endParaRPr dirty="0"/>
          </a:p>
        </p:txBody>
      </p:sp>
      <p:sp>
        <p:nvSpPr>
          <p:cNvPr id="26" name="Google Shape;215;p34">
            <a:extLst>
              <a:ext uri="{FF2B5EF4-FFF2-40B4-BE49-F238E27FC236}">
                <a16:creationId xmlns:a16="http://schemas.microsoft.com/office/drawing/2014/main" id="{EA84E8F8-75F2-344A-AA6E-8D94A39C869F}"/>
              </a:ext>
            </a:extLst>
          </p:cNvPr>
          <p:cNvSpPr txBox="1"/>
          <p:nvPr/>
        </p:nvSpPr>
        <p:spPr>
          <a:xfrm>
            <a:off x="968426" y="3080922"/>
            <a:ext cx="25406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094FF"/>
                </a:solidFill>
                <a:latin typeface="Century Gothic"/>
                <a:sym typeface="Century Gothic"/>
              </a:rPr>
              <a:t>U</a:t>
            </a:r>
            <a:r>
              <a:rPr lang="en" sz="1800" dirty="0">
                <a:solidFill>
                  <a:srgbClr val="FF0000"/>
                </a:solidFill>
                <a:latin typeface="Century Gothic"/>
                <a:sym typeface="Century Gothic"/>
              </a:rPr>
              <a:t>vin</a:t>
            </a:r>
            <a:r>
              <a:rPr lang="en" sz="1800" dirty="0">
                <a:solidFill>
                  <a:schemeClr val="lt1"/>
                </a:solidFill>
                <a:latin typeface="Century Gothic"/>
                <a:sym typeface="Century Gothic"/>
              </a:rPr>
              <a:t> Insole in a shoe</a:t>
            </a:r>
            <a:endParaRPr dirty="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060B4F8A-4062-C84A-93D1-0E3A90328AB0}"/>
              </a:ext>
            </a:extLst>
          </p:cNvPr>
          <p:cNvSpPr/>
          <p:nvPr/>
        </p:nvSpPr>
        <p:spPr>
          <a:xfrm>
            <a:off x="3453401" y="2474842"/>
            <a:ext cx="1357137" cy="4571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90CE48-26A2-3444-8E06-3EA7A2E6A0DF}"/>
              </a:ext>
            </a:extLst>
          </p:cNvPr>
          <p:cNvGrpSpPr/>
          <p:nvPr/>
        </p:nvGrpSpPr>
        <p:grpSpPr>
          <a:xfrm>
            <a:off x="741479" y="3409616"/>
            <a:ext cx="3022934" cy="1006177"/>
            <a:chOff x="579152" y="3661226"/>
            <a:chExt cx="3022934" cy="1006177"/>
          </a:xfrm>
        </p:grpSpPr>
        <p:pic>
          <p:nvPicPr>
            <p:cNvPr id="24" name="Google Shape;280;p39" descr="Bluetooth">
              <a:extLst>
                <a:ext uri="{FF2B5EF4-FFF2-40B4-BE49-F238E27FC236}">
                  <a16:creationId xmlns:a16="http://schemas.microsoft.com/office/drawing/2014/main" id="{DED8D378-F130-D44A-8E3E-544C86839E4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46543" y="3844780"/>
              <a:ext cx="713707" cy="730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raphic 19" descr="Cloud Computing">
              <a:extLst>
                <a:ext uri="{FF2B5EF4-FFF2-40B4-BE49-F238E27FC236}">
                  <a16:creationId xmlns:a16="http://schemas.microsoft.com/office/drawing/2014/main" id="{33411267-F614-674E-9FF5-3BECA24B2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87686" y="3661226"/>
              <a:ext cx="914400" cy="914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0A89B8-A376-014F-9259-56842E155DAA}"/>
                </a:ext>
              </a:extLst>
            </p:cNvPr>
            <p:cNvSpPr txBox="1"/>
            <p:nvPr/>
          </p:nvSpPr>
          <p:spPr>
            <a:xfrm>
              <a:off x="1481156" y="3956430"/>
              <a:ext cx="3437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+</a:t>
              </a:r>
            </a:p>
          </p:txBody>
        </p:sp>
        <p:pic>
          <p:nvPicPr>
            <p:cNvPr id="28" name="Graphic 27" descr="Suitcase">
              <a:extLst>
                <a:ext uri="{FF2B5EF4-FFF2-40B4-BE49-F238E27FC236}">
                  <a16:creationId xmlns:a16="http://schemas.microsoft.com/office/drawing/2014/main" id="{AB17AA9C-5352-6148-87D8-2B5AED08C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9152" y="3753003"/>
              <a:ext cx="914400" cy="9144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362A65-E3FA-2F46-8B96-A133D24F981C}"/>
                </a:ext>
              </a:extLst>
            </p:cNvPr>
            <p:cNvSpPr txBox="1"/>
            <p:nvPr/>
          </p:nvSpPr>
          <p:spPr>
            <a:xfrm>
              <a:off x="2293118" y="3948593"/>
              <a:ext cx="3437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+</a:t>
              </a:r>
            </a:p>
          </p:txBody>
        </p:sp>
      </p:grp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4C6A9B3C-86A8-F040-AE97-D89C0F1A56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6515" y="4529469"/>
            <a:ext cx="727485" cy="592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>
            <a:spLocks noGrp="1"/>
          </p:cNvSpPr>
          <p:nvPr>
            <p:ph type="title"/>
          </p:nvPr>
        </p:nvSpPr>
        <p:spPr>
          <a:xfrm>
            <a:off x="451819" y="2677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4000" dirty="0">
                <a:solidFill>
                  <a:srgbClr val="0094FF"/>
                </a:solidFill>
              </a:rPr>
              <a:t>U</a:t>
            </a:r>
            <a:r>
              <a:rPr lang="en" sz="4000" dirty="0">
                <a:solidFill>
                  <a:srgbClr val="FF0000"/>
                </a:solidFill>
              </a:rPr>
              <a:t>vin </a:t>
            </a:r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INSOLES</a:t>
            </a:r>
            <a:endParaRPr sz="105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91A356-ACE9-AB40-A122-4641668BB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014" y="1294770"/>
            <a:ext cx="3361971" cy="252147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3" name="Google Shape;215;p34">
            <a:extLst>
              <a:ext uri="{FF2B5EF4-FFF2-40B4-BE49-F238E27FC236}">
                <a16:creationId xmlns:a16="http://schemas.microsoft.com/office/drawing/2014/main" id="{2623D05C-3F6F-8046-AC7F-DE7824981B94}"/>
              </a:ext>
            </a:extLst>
          </p:cNvPr>
          <p:cNvSpPr txBox="1"/>
          <p:nvPr/>
        </p:nvSpPr>
        <p:spPr>
          <a:xfrm>
            <a:off x="5938402" y="3955719"/>
            <a:ext cx="2442271" cy="33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Century Gothic"/>
                <a:sym typeface="Century Gothic"/>
              </a:rPr>
              <a:t>Layers of </a:t>
            </a:r>
            <a:r>
              <a:rPr lang="en" sz="1800" dirty="0">
                <a:solidFill>
                  <a:srgbClr val="0094FF"/>
                </a:solidFill>
                <a:latin typeface="Century Gothic"/>
                <a:sym typeface="Century Gothic"/>
              </a:rPr>
              <a:t>U</a:t>
            </a:r>
            <a:r>
              <a:rPr lang="en" sz="1800" dirty="0">
                <a:solidFill>
                  <a:srgbClr val="FF0000"/>
                </a:solidFill>
                <a:latin typeface="Century Gothic"/>
                <a:sym typeface="Century Gothic"/>
              </a:rPr>
              <a:t>vin</a:t>
            </a:r>
            <a:r>
              <a:rPr lang="en" sz="1800" dirty="0">
                <a:solidFill>
                  <a:schemeClr val="lt1"/>
                </a:solidFill>
                <a:latin typeface="Century Gothic"/>
                <a:sym typeface="Century Gothic"/>
              </a:rPr>
              <a:t> Insole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038B24-61F9-094C-856F-D399235DB0E4}"/>
              </a:ext>
            </a:extLst>
          </p:cNvPr>
          <p:cNvSpPr txBox="1"/>
          <p:nvPr/>
        </p:nvSpPr>
        <p:spPr>
          <a:xfrm>
            <a:off x="451819" y="1184744"/>
            <a:ext cx="496956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Premium Features: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Swing and Stance phases pressure variance</a:t>
            </a:r>
          </a:p>
          <a:p>
            <a:pPr marL="285750" indent="-285750">
              <a:lnSpc>
                <a:spcPct val="20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Pressure range distribution (heel to toe)</a:t>
            </a:r>
          </a:p>
          <a:p>
            <a:pPr marL="285750" indent="-285750">
              <a:lnSpc>
                <a:spcPct val="20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Mutual Insole communication</a:t>
            </a:r>
          </a:p>
          <a:p>
            <a:pPr marL="285750" indent="-285750">
              <a:lnSpc>
                <a:spcPct val="20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Relative Pressure balance (Left Foot/ Right Foot)</a:t>
            </a:r>
          </a:p>
          <a:p>
            <a:pPr marL="285750" indent="-285750">
              <a:lnSpc>
                <a:spcPct val="20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Overall Activity Pressure Profile</a:t>
            </a:r>
          </a:p>
          <a:p>
            <a:pPr marL="285750" indent="-285750">
              <a:lnSpc>
                <a:spcPct val="20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In-shoe Alerting system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F015F34-05CD-BA49-9571-7091047C8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099" y="4518836"/>
            <a:ext cx="740534" cy="60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8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/>
          <p:cNvSpPr txBox="1">
            <a:spLocks noGrp="1"/>
          </p:cNvSpPr>
          <p:nvPr>
            <p:ph type="title"/>
          </p:nvPr>
        </p:nvSpPr>
        <p:spPr>
          <a:xfrm>
            <a:off x="486481" y="224751"/>
            <a:ext cx="68181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3200" b="1" dirty="0"/>
              <a:t>DESIGN ASPECTS</a:t>
            </a:r>
            <a:endParaRPr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8BC2C-829B-2F49-8970-F1DC57440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12" y="802691"/>
            <a:ext cx="5700202" cy="4275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19DCC5-B8F2-8B46-B475-8F010897C089}"/>
              </a:ext>
            </a:extLst>
          </p:cNvPr>
          <p:cNvSpPr txBox="1"/>
          <p:nvPr/>
        </p:nvSpPr>
        <p:spPr>
          <a:xfrm>
            <a:off x="5534689" y="950025"/>
            <a:ext cx="3539784" cy="2282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Compartments: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Forefoot PSZ</a:t>
            </a:r>
          </a:p>
          <a:p>
            <a:pPr marL="285750" indent="-285750">
              <a:lnSpc>
                <a:spcPct val="20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Central Control Unit</a:t>
            </a:r>
          </a:p>
          <a:p>
            <a:pPr marL="285750" indent="-285750">
              <a:lnSpc>
                <a:spcPct val="20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Backfoot PSZ</a:t>
            </a:r>
          </a:p>
        </p:txBody>
      </p:sp>
      <p:sp>
        <p:nvSpPr>
          <p:cNvPr id="9" name="Google Shape;215;p34">
            <a:extLst>
              <a:ext uri="{FF2B5EF4-FFF2-40B4-BE49-F238E27FC236}">
                <a16:creationId xmlns:a16="http://schemas.microsoft.com/office/drawing/2014/main" id="{5A6B9C9C-98DD-0D41-B6BE-14EA55B52994}"/>
              </a:ext>
            </a:extLst>
          </p:cNvPr>
          <p:cNvSpPr txBox="1"/>
          <p:nvPr/>
        </p:nvSpPr>
        <p:spPr>
          <a:xfrm>
            <a:off x="5534689" y="3489566"/>
            <a:ext cx="33666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Century Gothic"/>
                <a:sym typeface="Century Gothic"/>
              </a:rPr>
              <a:t>PSZ – Pressure Sensing Zones</a:t>
            </a:r>
            <a:endParaRPr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06CDF65-D27C-AF49-8363-A0D6CA50E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027" y="4393421"/>
            <a:ext cx="839973" cy="68442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>
            <a:spLocks noGrp="1"/>
          </p:cNvSpPr>
          <p:nvPr>
            <p:ph type="title"/>
          </p:nvPr>
        </p:nvSpPr>
        <p:spPr>
          <a:xfrm>
            <a:off x="542655" y="397225"/>
            <a:ext cx="57417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3200" b="1"/>
              <a:t>WORKING MECHANISM</a:t>
            </a:r>
            <a:endParaRPr sz="3200" b="1"/>
          </a:p>
        </p:txBody>
      </p:sp>
      <p:pic>
        <p:nvPicPr>
          <p:cNvPr id="246" name="Google Shape;24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2391" y="1506313"/>
            <a:ext cx="1183256" cy="96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2391" y="3431630"/>
            <a:ext cx="1245959" cy="96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24223" y="1377769"/>
            <a:ext cx="2352171" cy="15217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0C9D8AE-79FC-084D-AAF5-FFF9ADD901FE}"/>
              </a:ext>
            </a:extLst>
          </p:cNvPr>
          <p:cNvGrpSpPr>
            <a:grpSpLocks noChangeAspect="1"/>
          </p:cNvGrpSpPr>
          <p:nvPr/>
        </p:nvGrpSpPr>
        <p:grpSpPr>
          <a:xfrm>
            <a:off x="853257" y="1288920"/>
            <a:ext cx="6243782" cy="3274599"/>
            <a:chOff x="1060875" y="591150"/>
            <a:chExt cx="7064775" cy="3705175"/>
          </a:xfrm>
        </p:grpSpPr>
        <p:sp>
          <p:nvSpPr>
            <p:cNvPr id="9" name="Google Shape;255;p39">
              <a:extLst>
                <a:ext uri="{FF2B5EF4-FFF2-40B4-BE49-F238E27FC236}">
                  <a16:creationId xmlns:a16="http://schemas.microsoft.com/office/drawing/2014/main" id="{BFF900EB-6E6B-FA4D-8791-D13AEBAA32A4}"/>
                </a:ext>
              </a:extLst>
            </p:cNvPr>
            <p:cNvSpPr/>
            <p:nvPr/>
          </p:nvSpPr>
          <p:spPr>
            <a:xfrm>
              <a:off x="1060875" y="591150"/>
              <a:ext cx="1505700" cy="919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10" name="Google Shape;256;p39">
              <a:extLst>
                <a:ext uri="{FF2B5EF4-FFF2-40B4-BE49-F238E27FC236}">
                  <a16:creationId xmlns:a16="http://schemas.microsoft.com/office/drawing/2014/main" id="{0B3DA20B-F425-3648-893A-32DEC894BDE2}"/>
                </a:ext>
              </a:extLst>
            </p:cNvPr>
            <p:cNvSpPr/>
            <p:nvPr/>
          </p:nvSpPr>
          <p:spPr>
            <a:xfrm>
              <a:off x="2913900" y="646725"/>
              <a:ext cx="1505700" cy="879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11" name="Google Shape;257;p39">
              <a:extLst>
                <a:ext uri="{FF2B5EF4-FFF2-40B4-BE49-F238E27FC236}">
                  <a16:creationId xmlns:a16="http://schemas.microsoft.com/office/drawing/2014/main" id="{4F5E7F04-1D94-1A46-9877-840DF8515714}"/>
                </a:ext>
              </a:extLst>
            </p:cNvPr>
            <p:cNvSpPr/>
            <p:nvPr/>
          </p:nvSpPr>
          <p:spPr>
            <a:xfrm>
              <a:off x="6619950" y="3417325"/>
              <a:ext cx="1505700" cy="879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12" name="Google Shape;258;p39">
              <a:extLst>
                <a:ext uri="{FF2B5EF4-FFF2-40B4-BE49-F238E27FC236}">
                  <a16:creationId xmlns:a16="http://schemas.microsoft.com/office/drawing/2014/main" id="{0250B420-9DAC-B549-872B-1DE33EE82DF7}"/>
                </a:ext>
              </a:extLst>
            </p:cNvPr>
            <p:cNvSpPr/>
            <p:nvPr/>
          </p:nvSpPr>
          <p:spPr>
            <a:xfrm>
              <a:off x="6619950" y="646725"/>
              <a:ext cx="1505700" cy="879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13" name="Google Shape;259;p39">
              <a:extLst>
                <a:ext uri="{FF2B5EF4-FFF2-40B4-BE49-F238E27FC236}">
                  <a16:creationId xmlns:a16="http://schemas.microsoft.com/office/drawing/2014/main" id="{2F296BB1-A705-094A-B426-7F2985766C20}"/>
                </a:ext>
              </a:extLst>
            </p:cNvPr>
            <p:cNvSpPr/>
            <p:nvPr/>
          </p:nvSpPr>
          <p:spPr>
            <a:xfrm>
              <a:off x="4766925" y="646725"/>
              <a:ext cx="1505700" cy="879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14" name="Google Shape;260;p39">
              <a:extLst>
                <a:ext uri="{FF2B5EF4-FFF2-40B4-BE49-F238E27FC236}">
                  <a16:creationId xmlns:a16="http://schemas.microsoft.com/office/drawing/2014/main" id="{EA1D742E-C023-284B-94C6-7E634CB74332}"/>
                </a:ext>
              </a:extLst>
            </p:cNvPr>
            <p:cNvSpPr txBox="1"/>
            <p:nvPr/>
          </p:nvSpPr>
          <p:spPr>
            <a:xfrm>
              <a:off x="1060875" y="783149"/>
              <a:ext cx="1505700" cy="72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User walks</a:t>
              </a:r>
              <a:endParaRPr sz="18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" name="Google Shape;261;p39">
              <a:extLst>
                <a:ext uri="{FF2B5EF4-FFF2-40B4-BE49-F238E27FC236}">
                  <a16:creationId xmlns:a16="http://schemas.microsoft.com/office/drawing/2014/main" id="{67D23B62-93DC-E44A-A2C4-1ACF7EDE7A27}"/>
                </a:ext>
              </a:extLst>
            </p:cNvPr>
            <p:cNvSpPr txBox="1"/>
            <p:nvPr/>
          </p:nvSpPr>
          <p:spPr>
            <a:xfrm>
              <a:off x="2956362" y="631611"/>
              <a:ext cx="1420751" cy="8385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Sensors collect reading</a:t>
              </a:r>
              <a:endParaRPr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" name="Google Shape;262;p39">
              <a:extLst>
                <a:ext uri="{FF2B5EF4-FFF2-40B4-BE49-F238E27FC236}">
                  <a16:creationId xmlns:a16="http://schemas.microsoft.com/office/drawing/2014/main" id="{8F1A702C-D3B4-D043-B7E3-49EA767EB081}"/>
                </a:ext>
              </a:extLst>
            </p:cNvPr>
            <p:cNvSpPr txBox="1"/>
            <p:nvPr/>
          </p:nvSpPr>
          <p:spPr>
            <a:xfrm>
              <a:off x="4837638" y="636791"/>
              <a:ext cx="1364100" cy="72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Data moved to master sole</a:t>
              </a:r>
              <a:endParaRPr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" name="Google Shape;263;p39">
              <a:extLst>
                <a:ext uri="{FF2B5EF4-FFF2-40B4-BE49-F238E27FC236}">
                  <a16:creationId xmlns:a16="http://schemas.microsoft.com/office/drawing/2014/main" id="{D8647842-3B5D-FA48-AF4E-D2D0C62F9BC2}"/>
                </a:ext>
              </a:extLst>
            </p:cNvPr>
            <p:cNvSpPr txBox="1"/>
            <p:nvPr/>
          </p:nvSpPr>
          <p:spPr>
            <a:xfrm>
              <a:off x="6690763" y="677850"/>
              <a:ext cx="1364100" cy="72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Master sole analyzes data</a:t>
              </a:r>
              <a:endParaRPr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" name="Google Shape;264;p39">
              <a:extLst>
                <a:ext uri="{FF2B5EF4-FFF2-40B4-BE49-F238E27FC236}">
                  <a16:creationId xmlns:a16="http://schemas.microsoft.com/office/drawing/2014/main" id="{CDD429E6-809C-1943-9671-83C886A4230B}"/>
                </a:ext>
              </a:extLst>
            </p:cNvPr>
            <p:cNvSpPr/>
            <p:nvPr/>
          </p:nvSpPr>
          <p:spPr>
            <a:xfrm>
              <a:off x="6619950" y="1981425"/>
              <a:ext cx="1505700" cy="980200"/>
            </a:xfrm>
            <a:prstGeom prst="flowChartDecision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19" name="Google Shape;265;p39">
              <a:extLst>
                <a:ext uri="{FF2B5EF4-FFF2-40B4-BE49-F238E27FC236}">
                  <a16:creationId xmlns:a16="http://schemas.microsoft.com/office/drawing/2014/main" id="{4126B9A1-13B1-5743-934B-D8290FAF37A8}"/>
                </a:ext>
              </a:extLst>
            </p:cNvPr>
            <p:cNvSpPr txBox="1"/>
            <p:nvPr/>
          </p:nvSpPr>
          <p:spPr>
            <a:xfrm>
              <a:off x="6847231" y="2095623"/>
              <a:ext cx="1051114" cy="72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Is the movement proper?</a:t>
              </a:r>
              <a:endParaRPr sz="10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21" name="Google Shape;267;p39">
              <a:extLst>
                <a:ext uri="{FF2B5EF4-FFF2-40B4-BE49-F238E27FC236}">
                  <a16:creationId xmlns:a16="http://schemas.microsoft.com/office/drawing/2014/main" id="{BCA97B19-92DF-F543-8F6E-CF01D66180D1}"/>
                </a:ext>
              </a:extLst>
            </p:cNvPr>
            <p:cNvCxnSpPr/>
            <p:nvPr/>
          </p:nvCxnSpPr>
          <p:spPr>
            <a:xfrm>
              <a:off x="4384188" y="1050900"/>
              <a:ext cx="3969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2" name="Google Shape;268;p39">
              <a:extLst>
                <a:ext uri="{FF2B5EF4-FFF2-40B4-BE49-F238E27FC236}">
                  <a16:creationId xmlns:a16="http://schemas.microsoft.com/office/drawing/2014/main" id="{A557F179-AD4D-8B49-AC42-F51D2CDBE266}"/>
                </a:ext>
              </a:extLst>
            </p:cNvPr>
            <p:cNvCxnSpPr/>
            <p:nvPr/>
          </p:nvCxnSpPr>
          <p:spPr>
            <a:xfrm>
              <a:off x="6247838" y="1086225"/>
              <a:ext cx="3969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" name="Google Shape;269;p39">
              <a:extLst>
                <a:ext uri="{FF2B5EF4-FFF2-40B4-BE49-F238E27FC236}">
                  <a16:creationId xmlns:a16="http://schemas.microsoft.com/office/drawing/2014/main" id="{D6A43BFD-74CF-1C44-A11F-A93B6D7752F9}"/>
                </a:ext>
              </a:extLst>
            </p:cNvPr>
            <p:cNvCxnSpPr>
              <a:stCxn id="17" idx="2"/>
              <a:endCxn id="18" idx="0"/>
            </p:cNvCxnSpPr>
            <p:nvPr/>
          </p:nvCxnSpPr>
          <p:spPr>
            <a:xfrm flipH="1">
              <a:off x="7372800" y="1405351"/>
              <a:ext cx="14" cy="576074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4" name="Google Shape;270;p39">
              <a:extLst>
                <a:ext uri="{FF2B5EF4-FFF2-40B4-BE49-F238E27FC236}">
                  <a16:creationId xmlns:a16="http://schemas.microsoft.com/office/drawing/2014/main" id="{ABEEEB88-1D62-2E43-BE9B-FF011DC64707}"/>
                </a:ext>
              </a:extLst>
            </p:cNvPr>
            <p:cNvCxnSpPr/>
            <p:nvPr/>
          </p:nvCxnSpPr>
          <p:spPr>
            <a:xfrm>
              <a:off x="7372788" y="2961625"/>
              <a:ext cx="0" cy="455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5" name="Google Shape;271;p39">
              <a:extLst>
                <a:ext uri="{FF2B5EF4-FFF2-40B4-BE49-F238E27FC236}">
                  <a16:creationId xmlns:a16="http://schemas.microsoft.com/office/drawing/2014/main" id="{97ADD609-DC92-F048-8180-3EE39B8ED822}"/>
                </a:ext>
              </a:extLst>
            </p:cNvPr>
            <p:cNvSpPr txBox="1"/>
            <p:nvPr/>
          </p:nvSpPr>
          <p:spPr>
            <a:xfrm>
              <a:off x="7372800" y="2953800"/>
              <a:ext cx="590904" cy="3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rgbClr val="FFFFFF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No</a:t>
              </a:r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" name="Google Shape;272;p39">
              <a:extLst>
                <a:ext uri="{FF2B5EF4-FFF2-40B4-BE49-F238E27FC236}">
                  <a16:creationId xmlns:a16="http://schemas.microsoft.com/office/drawing/2014/main" id="{6C351604-F5EF-D84D-B206-28585B2EE663}"/>
                </a:ext>
              </a:extLst>
            </p:cNvPr>
            <p:cNvSpPr/>
            <p:nvPr/>
          </p:nvSpPr>
          <p:spPr>
            <a:xfrm>
              <a:off x="4766925" y="2032025"/>
              <a:ext cx="1505700" cy="879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</a:endParaRPr>
            </a:p>
          </p:txBody>
        </p:sp>
        <p:cxnSp>
          <p:nvCxnSpPr>
            <p:cNvPr id="27" name="Google Shape;273;p39">
              <a:extLst>
                <a:ext uri="{FF2B5EF4-FFF2-40B4-BE49-F238E27FC236}">
                  <a16:creationId xmlns:a16="http://schemas.microsoft.com/office/drawing/2014/main" id="{76709CCE-37ED-DA47-8EAE-5B39A1909233}"/>
                </a:ext>
              </a:extLst>
            </p:cNvPr>
            <p:cNvCxnSpPr>
              <a:stCxn id="18" idx="1"/>
              <a:endCxn id="26" idx="3"/>
            </p:cNvCxnSpPr>
            <p:nvPr/>
          </p:nvCxnSpPr>
          <p:spPr>
            <a:xfrm rot="10800000">
              <a:off x="6272550" y="2471525"/>
              <a:ext cx="3474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8" name="Google Shape;274;p39">
              <a:extLst>
                <a:ext uri="{FF2B5EF4-FFF2-40B4-BE49-F238E27FC236}">
                  <a16:creationId xmlns:a16="http://schemas.microsoft.com/office/drawing/2014/main" id="{30361924-6427-C04A-B60E-9BCF78E4A529}"/>
                </a:ext>
              </a:extLst>
            </p:cNvPr>
            <p:cNvSpPr txBox="1"/>
            <p:nvPr/>
          </p:nvSpPr>
          <p:spPr>
            <a:xfrm>
              <a:off x="4837638" y="2183525"/>
              <a:ext cx="1364100" cy="72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Data sent to device</a:t>
              </a:r>
              <a:endParaRPr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" name="Google Shape;275;p39">
              <a:extLst>
                <a:ext uri="{FF2B5EF4-FFF2-40B4-BE49-F238E27FC236}">
                  <a16:creationId xmlns:a16="http://schemas.microsoft.com/office/drawing/2014/main" id="{21740767-BAFA-6049-BE0C-584F5A9E4A3B}"/>
                </a:ext>
              </a:extLst>
            </p:cNvPr>
            <p:cNvSpPr txBox="1"/>
            <p:nvPr/>
          </p:nvSpPr>
          <p:spPr>
            <a:xfrm>
              <a:off x="6690674" y="3425150"/>
              <a:ext cx="1364099" cy="803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Vibration motors activated</a:t>
              </a:r>
              <a:endParaRPr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" name="Google Shape;276;p39">
              <a:extLst>
                <a:ext uri="{FF2B5EF4-FFF2-40B4-BE49-F238E27FC236}">
                  <a16:creationId xmlns:a16="http://schemas.microsoft.com/office/drawing/2014/main" id="{BBD82B8F-3B9A-C945-A451-3D2457952EF1}"/>
                </a:ext>
              </a:extLst>
            </p:cNvPr>
            <p:cNvSpPr txBox="1"/>
            <p:nvPr/>
          </p:nvSpPr>
          <p:spPr>
            <a:xfrm>
              <a:off x="6223988" y="2079275"/>
              <a:ext cx="623241" cy="34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rgbClr val="FFFFFF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Yes</a:t>
              </a:r>
              <a:endParaRPr sz="1200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31" name="Google Shape;277;p39">
              <a:extLst>
                <a:ext uri="{FF2B5EF4-FFF2-40B4-BE49-F238E27FC236}">
                  <a16:creationId xmlns:a16="http://schemas.microsoft.com/office/drawing/2014/main" id="{78FAF155-4DAD-E14E-A94E-436EEBF0059E}"/>
                </a:ext>
              </a:extLst>
            </p:cNvPr>
            <p:cNvCxnSpPr>
              <a:endCxn id="26" idx="2"/>
            </p:cNvCxnSpPr>
            <p:nvPr/>
          </p:nvCxnSpPr>
          <p:spPr>
            <a:xfrm rot="10800000">
              <a:off x="5519775" y="2911025"/>
              <a:ext cx="1100100" cy="945900"/>
            </a:xfrm>
            <a:prstGeom prst="bentConnector2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32" name="Google Shape;278;p39">
              <a:extLst>
                <a:ext uri="{FF2B5EF4-FFF2-40B4-BE49-F238E27FC236}">
                  <a16:creationId xmlns:a16="http://schemas.microsoft.com/office/drawing/2014/main" id="{41EA11C0-A5D8-D043-904E-4E57D1B9A413}"/>
                </a:ext>
              </a:extLst>
            </p:cNvPr>
            <p:cNvCxnSpPr>
              <a:endCxn id="10" idx="2"/>
            </p:cNvCxnSpPr>
            <p:nvPr/>
          </p:nvCxnSpPr>
          <p:spPr>
            <a:xfrm rot="10800000">
              <a:off x="3666750" y="1525725"/>
              <a:ext cx="1100100" cy="945900"/>
            </a:xfrm>
            <a:prstGeom prst="bentConnector2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36" name="Google Shape;267;p39">
            <a:extLst>
              <a:ext uri="{FF2B5EF4-FFF2-40B4-BE49-F238E27FC236}">
                <a16:creationId xmlns:a16="http://schemas.microsoft.com/office/drawing/2014/main" id="{28F8A4D7-CBC3-FE4E-8C6F-4EE394DE40A1}"/>
              </a:ext>
            </a:extLst>
          </p:cNvPr>
          <p:cNvCxnSpPr/>
          <p:nvPr/>
        </p:nvCxnSpPr>
        <p:spPr>
          <a:xfrm>
            <a:off x="2140166" y="1729403"/>
            <a:ext cx="350777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" name="Left-Right-Up Arrow 4">
            <a:extLst>
              <a:ext uri="{FF2B5EF4-FFF2-40B4-BE49-F238E27FC236}">
                <a16:creationId xmlns:a16="http://schemas.microsoft.com/office/drawing/2014/main" id="{42560B04-F6C2-0445-8502-A06533B79AD6}"/>
              </a:ext>
            </a:extLst>
          </p:cNvPr>
          <p:cNvSpPr/>
          <p:nvPr/>
        </p:nvSpPr>
        <p:spPr>
          <a:xfrm rot="16200000">
            <a:off x="7367246" y="2369416"/>
            <a:ext cx="942976" cy="1167619"/>
          </a:xfrm>
          <a:prstGeom prst="leftRightUpArrow">
            <a:avLst>
              <a:gd name="adj1" fmla="val 0"/>
              <a:gd name="adj2" fmla="val 3223"/>
              <a:gd name="adj3" fmla="val 559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52971A37-5A71-474E-8CEC-B1A02374B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04064"/>
            <a:ext cx="839973" cy="68442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9A7F234F-AC86-486E-866D-7027F48AEC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1280974"/>
              </p:ext>
            </p:extLst>
          </p:nvPr>
        </p:nvGraphicFramePr>
        <p:xfrm>
          <a:off x="448654" y="1319605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E8E62A7-308E-4FE2-B0CC-65BB69964F4E}"/>
              </a:ext>
            </a:extLst>
          </p:cNvPr>
          <p:cNvSpPr txBox="1"/>
          <p:nvPr/>
        </p:nvSpPr>
        <p:spPr>
          <a:xfrm>
            <a:off x="448654" y="4721151"/>
            <a:ext cx="26164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solidFill>
                  <a:schemeClr val="bg1"/>
                </a:solidFill>
              </a:rPr>
              <a:t>Source: www.grandviewresearch.com</a:t>
            </a:r>
            <a:endParaRPr lang="zh-CN" altLang="en-US" sz="1050" b="1" dirty="0">
              <a:solidFill>
                <a:schemeClr val="bg1"/>
              </a:solidFill>
            </a:endParaRPr>
          </a:p>
        </p:txBody>
      </p:sp>
      <p:sp>
        <p:nvSpPr>
          <p:cNvPr id="5" name="Google Shape;231;p36">
            <a:extLst>
              <a:ext uri="{FF2B5EF4-FFF2-40B4-BE49-F238E27FC236}">
                <a16:creationId xmlns:a16="http://schemas.microsoft.com/office/drawing/2014/main" id="{7B4B5E70-97A1-0F49-A3A2-88A13BA4B1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8654" y="336863"/>
            <a:ext cx="71772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3200" b="1" dirty="0"/>
              <a:t>MARKET SCOPE</a:t>
            </a:r>
            <a:endParaRPr sz="3200" b="1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AB58E60B-4861-DC46-B554-D50B3A3CC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953" y="4552720"/>
            <a:ext cx="725047" cy="59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59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>
            <a:spLocks noGrp="1"/>
          </p:cNvSpPr>
          <p:nvPr>
            <p:ph type="title"/>
          </p:nvPr>
        </p:nvSpPr>
        <p:spPr>
          <a:xfrm>
            <a:off x="374849" y="347377"/>
            <a:ext cx="2974407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3200" b="1" dirty="0"/>
              <a:t>COMPETITORS</a:t>
            </a:r>
            <a:endParaRPr sz="32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567346-59E0-0D4E-831B-976D66CF263C}"/>
              </a:ext>
            </a:extLst>
          </p:cNvPr>
          <p:cNvSpPr txBox="1">
            <a:spLocks/>
          </p:cNvSpPr>
          <p:nvPr/>
        </p:nvSpPr>
        <p:spPr>
          <a:xfrm>
            <a:off x="549642" y="989743"/>
            <a:ext cx="4538406" cy="3899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○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■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●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○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■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●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○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Font typeface="Arial"/>
              <a:buChar char="■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000" dirty="0" err="1"/>
              <a:t>FeetMe</a:t>
            </a:r>
            <a:r>
              <a:rPr lang="en-US" altLang="zh-CN" sz="2000" dirty="0"/>
              <a:t> Sport $ 250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000" dirty="0"/>
              <a:t>E-</a:t>
            </a:r>
            <a:r>
              <a:rPr lang="en-US" altLang="zh-CN" sz="2000" dirty="0" err="1"/>
              <a:t>vone</a:t>
            </a:r>
            <a:r>
              <a:rPr lang="en-US" altLang="zh-CN" sz="2000" dirty="0"/>
              <a:t>  $150</a:t>
            </a:r>
            <a:br>
              <a:rPr lang="en-US" altLang="zh-CN" sz="2000" dirty="0"/>
            </a:br>
            <a:r>
              <a:rPr lang="en-US" altLang="zh-CN" dirty="0"/>
              <a:t>(plus $20 per month-alarm service)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000" dirty="0"/>
              <a:t>Salted Venture $</a:t>
            </a:r>
            <a:r>
              <a:rPr lang="en-US" altLang="zh-CN" sz="2000" b="1" dirty="0"/>
              <a:t> </a:t>
            </a:r>
            <a:r>
              <a:rPr lang="en-US" altLang="zh-CN" sz="2000" dirty="0"/>
              <a:t>269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000" dirty="0" err="1"/>
              <a:t>Boltt</a:t>
            </a:r>
            <a:r>
              <a:rPr lang="en-US" altLang="zh-CN" sz="2000" dirty="0"/>
              <a:t> Sports Technologies $41.88 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000" dirty="0" err="1"/>
              <a:t>Digitsole</a:t>
            </a:r>
            <a:r>
              <a:rPr lang="en-US" altLang="zh-CN" sz="2000" dirty="0"/>
              <a:t> $80</a:t>
            </a:r>
          </a:p>
          <a:p>
            <a:pPr marL="0" indent="0">
              <a:buFont typeface="Arial"/>
              <a:buNone/>
            </a:pPr>
            <a:endParaRPr lang="en-US" altLang="zh-CN" dirty="0"/>
          </a:p>
          <a:p>
            <a:pPr marL="0" indent="0">
              <a:buFont typeface="Arial"/>
              <a:buNone/>
            </a:pPr>
            <a:br>
              <a:rPr lang="en-US" altLang="zh-CN" dirty="0"/>
            </a:br>
            <a:endParaRPr lang="zh-CN" alt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337BA1-75C6-BE40-9662-0BA44BFD9B0A}"/>
              </a:ext>
            </a:extLst>
          </p:cNvPr>
          <p:cNvSpPr txBox="1">
            <a:spLocks/>
          </p:cNvSpPr>
          <p:nvPr/>
        </p:nvSpPr>
        <p:spPr>
          <a:xfrm>
            <a:off x="4572000" y="1351882"/>
            <a:ext cx="4336610" cy="3229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F6095A-8B8D-BA4C-A809-A3C4E312BFE4}"/>
              </a:ext>
            </a:extLst>
          </p:cNvPr>
          <p:cNvGrpSpPr/>
          <p:nvPr/>
        </p:nvGrpSpPr>
        <p:grpSpPr>
          <a:xfrm>
            <a:off x="5072468" y="894682"/>
            <a:ext cx="3768020" cy="3894291"/>
            <a:chOff x="5072468" y="894682"/>
            <a:chExt cx="3768020" cy="3894291"/>
          </a:xfrm>
        </p:grpSpPr>
        <p:pic>
          <p:nvPicPr>
            <p:cNvPr id="9" name="Graphic 8" descr="Thumbs up sign">
              <a:extLst>
                <a:ext uri="{FF2B5EF4-FFF2-40B4-BE49-F238E27FC236}">
                  <a16:creationId xmlns:a16="http://schemas.microsoft.com/office/drawing/2014/main" id="{2F81A589-A0C3-7D41-A913-FE0FBF11E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V="1">
              <a:off x="5372375" y="894682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DAD111-3A79-7F46-8FDB-44656D0D28CC}"/>
                </a:ext>
              </a:extLst>
            </p:cNvPr>
            <p:cNvSpPr txBox="1"/>
            <p:nvPr/>
          </p:nvSpPr>
          <p:spPr>
            <a:xfrm>
              <a:off x="5209080" y="1245019"/>
              <a:ext cx="3631408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   They lack:</a:t>
              </a:r>
              <a:endParaRPr lang="en-US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Clr>
                  <a:schemeClr val="bg1"/>
                </a:buClr>
                <a:buFont typeface="Wingdings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Mutual Insole communication</a:t>
              </a:r>
            </a:p>
            <a:p>
              <a:pPr marL="285750" indent="-285750">
                <a:lnSpc>
                  <a:spcPct val="200000"/>
                </a:lnSpc>
                <a:buClr>
                  <a:schemeClr val="bg1"/>
                </a:buClr>
                <a:buFont typeface="Wingdings" pitchFamily="2" charset="2"/>
                <a:buChar char="Ø"/>
              </a:pPr>
              <a:r>
                <a:rPr lang="en-US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In-shoe Alerting system</a:t>
              </a:r>
              <a:endParaRPr lang="en-US" sz="1600" dirty="0"/>
            </a:p>
            <a:p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56B7020-1C31-5947-A6CF-06B7D65A0A0E}"/>
                </a:ext>
              </a:extLst>
            </p:cNvPr>
            <p:cNvCxnSpPr/>
            <p:nvPr/>
          </p:nvCxnSpPr>
          <p:spPr>
            <a:xfrm>
              <a:off x="5072468" y="1089640"/>
              <a:ext cx="0" cy="369933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9904A75-B376-6149-A59B-DEE2A0BF4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270" y="4476306"/>
            <a:ext cx="792730" cy="645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sh">
  <a:themeElements>
    <a:clrScheme name="Mesh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482</Words>
  <Application>Microsoft Macintosh PowerPoint</Application>
  <PresentationFormat>On-screen Show (16:9)</PresentationFormat>
  <Paragraphs>103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Century Gothic</vt:lpstr>
      <vt:lpstr>Lato</vt:lpstr>
      <vt:lpstr>Raleway</vt:lpstr>
      <vt:lpstr>Wingdings</vt:lpstr>
      <vt:lpstr>Swiss</vt:lpstr>
      <vt:lpstr>Mesh</vt:lpstr>
      <vt:lpstr>Uvin UNIVERSALLY VIGILANT INSOLE</vt:lpstr>
      <vt:lpstr>TEAM Uvin</vt:lpstr>
      <vt:lpstr>WHY INSOLE?</vt:lpstr>
      <vt:lpstr>Uvin INSOLES</vt:lpstr>
      <vt:lpstr>Uvin INSOLES</vt:lpstr>
      <vt:lpstr>DESIGN ASPECTS</vt:lpstr>
      <vt:lpstr>WORKING MECHANISM</vt:lpstr>
      <vt:lpstr>MARKET SCOPE</vt:lpstr>
      <vt:lpstr>COMPETITORS</vt:lpstr>
      <vt:lpstr>PowerPoint Presentation</vt:lpstr>
      <vt:lpstr>WITHIN THE SEED-STAGE</vt:lpstr>
      <vt:lpstr>Uvin UNIVERSALLY VIGILANT INSOLE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Uvin UNIVERSALLY VIGILANT INSOLE</dc:title>
  <cp:lastModifiedBy>Vamsi Reddy</cp:lastModifiedBy>
  <cp:revision>51</cp:revision>
  <dcterms:modified xsi:type="dcterms:W3CDTF">2019-12-02T23:36:51Z</dcterms:modified>
</cp:coreProperties>
</file>