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46"/>
  </p:normalViewPr>
  <p:slideViewPr>
    <p:cSldViewPr>
      <p:cViewPr varScale="1">
        <p:scale>
          <a:sx n="103" d="100"/>
          <a:sy n="103" d="100"/>
        </p:scale>
        <p:origin x="10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Market</a:t>
            </a:r>
            <a:r>
              <a:rPr lang="en-US" baseline="0" dirty="0"/>
              <a:t> size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Biilion $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US (20B$)</c:v>
                </c:pt>
                <c:pt idx="1">
                  <c:v>Europe (3.5B$)</c:v>
                </c:pt>
                <c:pt idx="2">
                  <c:v>China (1B$)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3.5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A-4F90-B203-522A21F5A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N-MENIMED_64.ex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e-health.com/" TargetMode="Externa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ealth.costhelper.com/back-surgery.html" TargetMode="External"/><Relationship Id="rId5" Type="http://schemas.openxmlformats.org/officeDocument/2006/relationships/hyperlink" Target="http://www.mordorintelligence/" TargetMode="External"/><Relationship Id="rId4" Type="http://schemas.openxmlformats.org/officeDocument/2006/relationships/hyperlink" Target="http://www.micromarketmonitor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ssdata.fda.gov/scripts/cdrh/cfdocs/cfpcd/classification.cfm?ID=550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tents.google.com/patent/US5363841" TargetMode="External"/><Relationship Id="rId5" Type="http://schemas.openxmlformats.org/officeDocument/2006/relationships/hyperlink" Target="https://patents.google.com/patent/US4747394" TargetMode="External"/><Relationship Id="rId4" Type="http://schemas.openxmlformats.org/officeDocument/2006/relationships/hyperlink" Target="https://www.accessdata.fda.gov/scripts/cdrh/cfdocs/cfpcd/classification.cfm?ID=56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Yonatan sade\Desktop\surgef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9812"/>
            <a:ext cx="8948314" cy="632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hlinkClick r:id="rId3" action="ppaction://hlinkfile"/>
            <a:extLst>
              <a:ext uri="{FF2B5EF4-FFF2-40B4-BE49-F238E27FC236}">
                <a16:creationId xmlns:a16="http://schemas.microsoft.com/office/drawing/2014/main" id="{42091343-74F0-4CFC-B88E-2ABDE60995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6629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9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69068422"/>
              </p:ext>
            </p:extLst>
          </p:nvPr>
        </p:nvGraphicFramePr>
        <p:xfrm>
          <a:off x="3276600" y="1756569"/>
          <a:ext cx="5181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332938"/>
            <a:ext cx="75438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1"/>
                </a:solidFill>
              </a:rPr>
              <a:t>Cost: </a:t>
            </a:r>
            <a:r>
              <a:rPr lang="en-US" dirty="0"/>
              <a:t>35000-150000$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dirty="0">
                <a:solidFill>
                  <a:schemeClr val="accent1"/>
                </a:solidFill>
              </a:rPr>
              <a:t>Amount</a:t>
            </a:r>
            <a:r>
              <a:rPr lang="en-US" dirty="0"/>
              <a:t>: 650000 (US)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dirty="0">
                <a:solidFill>
                  <a:schemeClr val="accent1"/>
                </a:solidFill>
              </a:rPr>
              <a:t>Recuperation </a:t>
            </a:r>
            <a:r>
              <a:rPr lang="en-US" dirty="0"/>
              <a:t>: 2-6 weeks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dirty="0">
                <a:solidFill>
                  <a:schemeClr val="accent1"/>
                </a:solidFill>
              </a:rPr>
              <a:t>Sources: </a:t>
            </a:r>
          </a:p>
          <a:p>
            <a:pPr marL="342900" indent="-342900">
              <a:buFontTx/>
              <a:buChar char="-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u="sng" dirty="0">
                <a:hlinkClick r:id="rId3"/>
              </a:rPr>
              <a:t>www.spine-health.com</a:t>
            </a:r>
            <a:endParaRPr lang="en-US" sz="2160" u="sng" dirty="0"/>
          </a:p>
          <a:p>
            <a:pPr marL="342900" indent="-342900">
              <a:buFontTx/>
              <a:buChar char="-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u="sng" dirty="0">
                <a:hlinkClick r:id="rId4"/>
              </a:rPr>
              <a:t>www.micromarketmonitor.com</a:t>
            </a:r>
            <a:endParaRPr lang="en-US" sz="2160" u="sng" dirty="0"/>
          </a:p>
          <a:p>
            <a:pPr marL="342900" indent="-342900">
              <a:buFontTx/>
              <a:buChar char="-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u="sng" dirty="0">
                <a:hlinkClick r:id="rId5"/>
              </a:rPr>
              <a:t>www.mordorintelligence</a:t>
            </a:r>
            <a:endParaRPr lang="en-US" sz="2160" u="sng" dirty="0"/>
          </a:p>
          <a:p>
            <a:pPr marL="342900" indent="-342900">
              <a:buFontTx/>
              <a:buChar char="-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u="sng" dirty="0">
                <a:hlinkClick r:id="rId6"/>
              </a:rPr>
              <a:t>http://health.costhelper.com</a:t>
            </a:r>
            <a:endParaRPr lang="en-US" sz="2160" u="sng" dirty="0"/>
          </a:p>
          <a:p>
            <a:pPr marL="342900" indent="-342900">
              <a:buFontTx/>
              <a:buChar char="-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2160" b="1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p:txBody>
      </p:sp>
      <p:pic>
        <p:nvPicPr>
          <p:cNvPr id="9" name="Picture 3" descr="C:\Users\Yonatan sade\Desktop\Picture2.png">
            <a:extLst>
              <a:ext uri="{FF2B5EF4-FFF2-40B4-BE49-F238E27FC236}">
                <a16:creationId xmlns:a16="http://schemas.microsoft.com/office/drawing/2014/main" id="{6159312B-D2B6-45AC-A842-155331811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76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143000"/>
            <a:ext cx="7543800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dirty="0">
                <a:solidFill>
                  <a:schemeClr val="accent1"/>
                </a:solidFill>
              </a:rPr>
              <a:t>Current solutions: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000" b="1" dirty="0">
              <a:solidFill>
                <a:schemeClr val="accent1"/>
              </a:solidFill>
            </a:endParaRP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u="sng" dirty="0"/>
              <a:t>Precision spine </a:t>
            </a:r>
            <a:r>
              <a:rPr lang="en-US" sz="2160" b="1" dirty="0"/>
              <a:t>– cons: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latin typeface="+mj-lt"/>
              </a:rPr>
              <a:t>Made from metal (non-radiolucent)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latin typeface="+mj-lt"/>
              </a:rPr>
              <a:t>no-light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latin typeface="+mj-lt"/>
              </a:rPr>
              <a:t>no-camera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Only four pins (access problem when need to rotate)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High cost(12000$)</a:t>
            </a:r>
            <a:endParaRPr lang="en-US" sz="1600" dirty="0">
              <a:latin typeface="+mj-lt"/>
            </a:endParaRP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500" b="1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u="sng" dirty="0"/>
              <a:t>Ansabere</a:t>
            </a:r>
            <a:r>
              <a:rPr lang="en-US" sz="2160" b="1" dirty="0"/>
              <a:t> – cons: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+mj-lt"/>
              </a:rPr>
              <a:t>Leaves large scar on the back after surgery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Made from metal (non-radiolucent)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no-light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no-camera</a:t>
            </a:r>
            <a:endParaRPr lang="en-US" sz="1600" b="1" dirty="0">
              <a:solidFill>
                <a:prstClr val="black"/>
              </a:solidFill>
              <a:latin typeface="+mj-lt"/>
            </a:endParaRP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500" b="1" i="1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u="sng" dirty="0"/>
              <a:t>RTI  surgical</a:t>
            </a:r>
            <a:r>
              <a:rPr lang="en-US" sz="2160" b="1" dirty="0"/>
              <a:t>– cons: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Made from metal (non-radiolucent)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no-light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no-camera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Only four pins (access problem when need to rotate)</a:t>
            </a:r>
          </a:p>
          <a:p>
            <a:pPr marL="342900" indent="-342900">
              <a:buFont typeface="Arial" panose="020B0604020202020204" pitchFamily="34" charset="0"/>
              <a:buChar char="•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</a:rPr>
              <a:t>High cost(15000$)</a:t>
            </a:r>
          </a:p>
        </p:txBody>
      </p:sp>
      <p:pic>
        <p:nvPicPr>
          <p:cNvPr id="1026" name="Picture 2" descr="תוצאת תמונה עבור ‪precision spine retractor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37" y="1045690"/>
            <a:ext cx="1932405" cy="193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וצאת תמונה עבור ‪ansabere retractor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976" y="2893907"/>
            <a:ext cx="1754293" cy="17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תוצאת תמונה עבור ‪rti spinal retractor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05" y="4690202"/>
            <a:ext cx="1952481" cy="195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BB15FF-E9D0-4037-B03F-C9C54F23A7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8275" y="2893907"/>
            <a:ext cx="1961614" cy="1530490"/>
          </a:xfrm>
          <a:prstGeom prst="rect">
            <a:avLst/>
          </a:prstGeom>
        </p:spPr>
      </p:pic>
      <p:pic>
        <p:nvPicPr>
          <p:cNvPr id="11" name="Picture 3" descr="C:\Users\Yonatan sade\Desktop\Picture2.png">
            <a:extLst>
              <a:ext uri="{FF2B5EF4-FFF2-40B4-BE49-F238E27FC236}">
                <a16:creationId xmlns:a16="http://schemas.microsoft.com/office/drawing/2014/main" id="{5A956DE1-9221-4FEB-9D01-4B7F3ECFE9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4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Yonatan sade\Desktop\Pictur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2332938"/>
            <a:ext cx="7543800" cy="28561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500" b="1" dirty="0">
                <a:solidFill>
                  <a:schemeClr val="accent1"/>
                </a:solidFill>
              </a:rPr>
              <a:t>surgeFREE retractor advantages: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2500" b="1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Radiolucent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LED illumination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Built in HD camera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Retraction &amp; angle control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6 ribs/pins (accurate access)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Low-cost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091343-74F0-4CFC-B88E-2ABDE60995C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314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4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Yonatan sade\Desktop\Pictur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2332938"/>
            <a:ext cx="7543800" cy="36256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500" b="1" dirty="0">
                <a:solidFill>
                  <a:schemeClr val="accent1"/>
                </a:solidFill>
              </a:rPr>
              <a:t>How would we make money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500" b="1" dirty="0">
                <a:solidFill>
                  <a:schemeClr val="accent1"/>
                </a:solidFill>
              </a:rPr>
              <a:t>from the device: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2500" b="1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Each unit will cost 1300$ (mass production)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One unit will be sold at 2800$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/>
              <a:t>1500$ * 1000 units per year (at least) = 1.5M $</a:t>
            </a:r>
          </a:p>
          <a:p>
            <a:pPr marL="457200" indent="-457200">
              <a:buFont typeface="+mj-lt"/>
              <a:buAutoNum type="arabicPeriod"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2160" b="1" i="1" dirty="0"/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500" b="1" dirty="0">
                <a:solidFill>
                  <a:schemeClr val="accent1"/>
                </a:solidFill>
              </a:rPr>
              <a:t>Business model:</a:t>
            </a:r>
          </a:p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1" dirty="0">
                <a:solidFill>
                  <a:prstClr val="black"/>
                </a:solidFill>
              </a:rPr>
              <a:t>Cooperation with orthopedic surgeons &amp; direct sell to hospitals &amp; private clinics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091343-74F0-4CFC-B88E-2ABDE60995C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314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8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1EC672-577D-470E-B317-4BE509044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23440"/>
              </p:ext>
            </p:extLst>
          </p:nvPr>
        </p:nvGraphicFramePr>
        <p:xfrm>
          <a:off x="457200" y="1844040"/>
          <a:ext cx="5673571" cy="1676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29660">
                  <a:extLst>
                    <a:ext uri="{9D8B030D-6E8A-4147-A177-3AD203B41FA5}">
                      <a16:colId xmlns:a16="http://schemas.microsoft.com/office/drawing/2014/main" val="3455343065"/>
                    </a:ext>
                  </a:extLst>
                </a:gridCol>
                <a:gridCol w="1843911">
                  <a:extLst>
                    <a:ext uri="{9D8B030D-6E8A-4147-A177-3AD203B41FA5}">
                      <a16:colId xmlns:a16="http://schemas.microsoft.com/office/drawing/2014/main" val="1762977315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600" dirty="0"/>
                        <a:t>TASK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TIME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7365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Initial design (layout) 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1 month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92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Prototype manufacturing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1 month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2471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Assembling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1 week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890105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6 months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18247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76D99B2-31AE-4669-8A36-697BB951E16E}"/>
              </a:ext>
            </a:extLst>
          </p:cNvPr>
          <p:cNvSpPr/>
          <p:nvPr/>
        </p:nvSpPr>
        <p:spPr>
          <a:xfrm>
            <a:off x="435046" y="3581400"/>
            <a:ext cx="245945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Marketing timeline: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BF8287-D4E4-4FA2-B17C-8BB43EB3C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66843"/>
              </p:ext>
            </p:extLst>
          </p:nvPr>
        </p:nvGraphicFramePr>
        <p:xfrm>
          <a:off x="495954" y="4038600"/>
          <a:ext cx="5673571" cy="1676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433935">
                  <a:extLst>
                    <a:ext uri="{9D8B030D-6E8A-4147-A177-3AD203B41FA5}">
                      <a16:colId xmlns:a16="http://schemas.microsoft.com/office/drawing/2014/main" val="3455343065"/>
                    </a:ext>
                  </a:extLst>
                </a:gridCol>
                <a:gridCol w="1239636">
                  <a:extLst>
                    <a:ext uri="{9D8B030D-6E8A-4147-A177-3AD203B41FA5}">
                      <a16:colId xmlns:a16="http://schemas.microsoft.com/office/drawing/2014/main" val="1762977315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600" dirty="0"/>
                        <a:t>TASK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TIME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7365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Designated marketing(visits in hospitals)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2 months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92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Exhibition in MEDICA 2018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1 week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2471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Exhibition in </a:t>
                      </a:r>
                      <a:r>
                        <a:rPr lang="en-US" sz="1600" b="1" dirty="0"/>
                        <a:t>FIME</a:t>
                      </a:r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1 week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890105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Cooperation with 1 or 2 orthopedic surgeons 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182471"/>
                  </a:ext>
                </a:extLst>
              </a:tr>
            </a:tbl>
          </a:graphicData>
        </a:graphic>
      </p:graphicFrame>
      <p:pic>
        <p:nvPicPr>
          <p:cNvPr id="11" name="Picture 3" descr="C:\Users\Yonatan sade\Desktop\Picture2.png">
            <a:extLst>
              <a:ext uri="{FF2B5EF4-FFF2-40B4-BE49-F238E27FC236}">
                <a16:creationId xmlns:a16="http://schemas.microsoft.com/office/drawing/2014/main" id="{0DF5B208-23DC-40B2-ADDF-70ABCBFD0B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0" y="144539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4586A6-6CD4-4BDA-A001-1CF062F6E937}"/>
              </a:ext>
            </a:extLst>
          </p:cNvPr>
          <p:cNvSpPr/>
          <p:nvPr/>
        </p:nvSpPr>
        <p:spPr>
          <a:xfrm>
            <a:off x="393040" y="1404374"/>
            <a:ext cx="221868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Product timeline:</a:t>
            </a:r>
          </a:p>
        </p:txBody>
      </p:sp>
    </p:spTree>
    <p:extLst>
      <p:ext uri="{BB962C8B-B14F-4D97-AF65-F5344CB8AC3E}">
        <p14:creationId xmlns:p14="http://schemas.microsoft.com/office/powerpoint/2010/main" val="164016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Yonatan sade\Desktop\Picture2.png">
            <a:extLst>
              <a:ext uri="{FF2B5EF4-FFF2-40B4-BE49-F238E27FC236}">
                <a16:creationId xmlns:a16="http://schemas.microsoft.com/office/drawing/2014/main" id="{2F368C71-0AE3-40E7-86AE-5F418D4FF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B3A28C4-B8B7-446C-B813-70539F224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146343"/>
              </p:ext>
            </p:extLst>
          </p:nvPr>
        </p:nvGraphicFramePr>
        <p:xfrm>
          <a:off x="413343" y="1799699"/>
          <a:ext cx="5673571" cy="201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29660">
                  <a:extLst>
                    <a:ext uri="{9D8B030D-6E8A-4147-A177-3AD203B41FA5}">
                      <a16:colId xmlns:a16="http://schemas.microsoft.com/office/drawing/2014/main" val="3455343065"/>
                    </a:ext>
                  </a:extLst>
                </a:gridCol>
                <a:gridCol w="1843911">
                  <a:extLst>
                    <a:ext uri="{9D8B030D-6E8A-4147-A177-3AD203B41FA5}">
                      <a16:colId xmlns:a16="http://schemas.microsoft.com/office/drawing/2014/main" val="1762977315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600" dirty="0"/>
                        <a:t>PART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COST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7365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Engineering/MFG work (10 months * 30K)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300K 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92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Patent attorney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50K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545101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Regulations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50K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4290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Flights + general expenses(such fair fees)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60K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670953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Initial investment (production) </a:t>
                      </a:r>
                      <a:endParaRPr lang="x-none" sz="1600" b="1" i="1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30K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8809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AA78609-B7AD-4FD3-9C6B-8AC903D15A3F}"/>
              </a:ext>
            </a:extLst>
          </p:cNvPr>
          <p:cNvSpPr txBox="1"/>
          <p:nvPr/>
        </p:nvSpPr>
        <p:spPr>
          <a:xfrm>
            <a:off x="363615" y="1433784"/>
            <a:ext cx="489418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u="sng" dirty="0">
                <a:solidFill>
                  <a:prstClr val="black"/>
                </a:solidFill>
              </a:rPr>
              <a:t>HOW MUCH MONEY DO WE NEED FOR THIS PROJECT: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8411" y="3733800"/>
            <a:ext cx="6629400" cy="1031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dirty="0"/>
          </a:p>
          <a:p>
            <a:r>
              <a:rPr lang="en-US" sz="2500" b="1" i="1" u="sng" dirty="0"/>
              <a:t>Total = 300000 $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418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Yonatan sade\Desktop\Picture2.png">
            <a:extLst>
              <a:ext uri="{FF2B5EF4-FFF2-40B4-BE49-F238E27FC236}">
                <a16:creationId xmlns:a16="http://schemas.microsoft.com/office/drawing/2014/main" id="{C93A0FAB-DAB0-4315-A471-15827CA4B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t="3610" r="49194" b="72255"/>
          <a:stretch/>
        </p:blipFill>
        <p:spPr bwMode="auto">
          <a:xfrm>
            <a:off x="76201" y="152400"/>
            <a:ext cx="3429000" cy="15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429138-A8F4-4398-9821-04AD847C6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11787"/>
              </p:ext>
            </p:extLst>
          </p:nvPr>
        </p:nvGraphicFramePr>
        <p:xfrm>
          <a:off x="533401" y="1905000"/>
          <a:ext cx="8077199" cy="1493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90964">
                  <a:extLst>
                    <a:ext uri="{9D8B030D-6E8A-4147-A177-3AD203B41FA5}">
                      <a16:colId xmlns:a16="http://schemas.microsoft.com/office/drawing/2014/main" val="3455343065"/>
                    </a:ext>
                  </a:extLst>
                </a:gridCol>
                <a:gridCol w="1590964">
                  <a:extLst>
                    <a:ext uri="{9D8B030D-6E8A-4147-A177-3AD203B41FA5}">
                      <a16:colId xmlns:a16="http://schemas.microsoft.com/office/drawing/2014/main" val="3178023163"/>
                    </a:ext>
                  </a:extLst>
                </a:gridCol>
                <a:gridCol w="4895271">
                  <a:extLst>
                    <a:ext uri="{9D8B030D-6E8A-4147-A177-3AD203B41FA5}">
                      <a16:colId xmlns:a16="http://schemas.microsoft.com/office/drawing/2014/main" val="1762977315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600" dirty="0"/>
                        <a:t>NUMBER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CLASS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LINK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7365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FDA 878.4800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</a:t>
                      </a:r>
                      <a:endParaRPr lang="x-non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  <a:hlinkClick r:id="rId3"/>
                        </a:rPr>
                        <a:t>https://www.accessdata.fda.gov/scripts/cdrh/cfdocs/cfpcd/classification.cfm?ID=5502</a:t>
                      </a:r>
                      <a:endParaRPr lang="en-US" sz="1600" b="1" i="1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92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FDA 878.4800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x-non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216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  <a:hlinkClick r:id="rId4"/>
                        </a:rPr>
                        <a:t>https://www.accessdata.fda.gov/scripts/cdrh/cfdocs/cfpcd/classification.cfm?ID=5670</a:t>
                      </a:r>
                      <a:endParaRPr lang="en-US" sz="1600" b="1" i="1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247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EE791F-315D-4592-A317-50CEFAA0208B}"/>
              </a:ext>
            </a:extLst>
          </p:cNvPr>
          <p:cNvSpPr txBox="1"/>
          <p:nvPr/>
        </p:nvSpPr>
        <p:spPr>
          <a:xfrm>
            <a:off x="483671" y="1512194"/>
            <a:ext cx="270029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u="sng" dirty="0">
                <a:solidFill>
                  <a:prstClr val="black"/>
                </a:solidFill>
              </a:rPr>
              <a:t>REGULATIONS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F49987A-A417-450F-A868-04E67A146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58016"/>
              </p:ext>
            </p:extLst>
          </p:nvPr>
        </p:nvGraphicFramePr>
        <p:xfrm>
          <a:off x="581814" y="4114800"/>
          <a:ext cx="8181186" cy="1005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47186">
                  <a:extLst>
                    <a:ext uri="{9D8B030D-6E8A-4147-A177-3AD203B41FA5}">
                      <a16:colId xmlns:a16="http://schemas.microsoft.com/office/drawing/2014/main" val="3455343065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1762977315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600" dirty="0"/>
                        <a:t>NUMBER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LINK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73659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US4747394A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  <a:hlinkClick r:id="rId5"/>
                        </a:rPr>
                        <a:t>https://patents.google.com/patent/US4747394</a:t>
                      </a:r>
                      <a:endParaRPr lang="en-US" sz="1600" b="1" i="1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924"/>
                  </a:ext>
                </a:extLst>
              </a:tr>
              <a:tr h="322330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prstClr val="black"/>
                          </a:solidFill>
                        </a:rPr>
                        <a:t>US5363841A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216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600" b="1" i="1" dirty="0">
                          <a:solidFill>
                            <a:prstClr val="black"/>
                          </a:solidFill>
                          <a:hlinkClick r:id="rId6"/>
                        </a:rPr>
                        <a:t>https://patents.google.com/patent/US5363841</a:t>
                      </a:r>
                      <a:endParaRPr lang="en-US" sz="1600" b="1" i="1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2471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7D1894B-833A-4994-A429-4D79663FF5C2}"/>
              </a:ext>
            </a:extLst>
          </p:cNvPr>
          <p:cNvSpPr txBox="1"/>
          <p:nvPr/>
        </p:nvSpPr>
        <p:spPr>
          <a:xfrm>
            <a:off x="532084" y="3721994"/>
            <a:ext cx="270029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u="sng" dirty="0">
                <a:solidFill>
                  <a:prstClr val="black"/>
                </a:solidFill>
              </a:rPr>
              <a:t>SIMILAR PATENTS</a:t>
            </a:r>
          </a:p>
        </p:txBody>
      </p:sp>
    </p:spTree>
    <p:extLst>
      <p:ext uri="{BB962C8B-B14F-4D97-AF65-F5344CB8AC3E}">
        <p14:creationId xmlns:p14="http://schemas.microsoft.com/office/powerpoint/2010/main" val="163833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395</Words>
  <Application>Microsoft Macintosh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Yonatan sade</dc:creator>
  <cp:lastModifiedBy>Israel Gannot</cp:lastModifiedBy>
  <cp:revision>35</cp:revision>
  <dcterms:created xsi:type="dcterms:W3CDTF">2006-08-16T00:00:00Z</dcterms:created>
  <dcterms:modified xsi:type="dcterms:W3CDTF">2018-06-14T18:21:59Z</dcterms:modified>
</cp:coreProperties>
</file>