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
      <p:font typeface="Pacifico"/>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C77A588-55B6-4F19-A54C-21989A5D02A9}">
  <a:tblStyle styleId="{9C77A588-55B6-4F19-A54C-21989A5D02A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Pacific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1db6d65b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1db6d65b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a6b3c260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a6b3c260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off stat</a:t>
            </a:r>
            <a:endParaRPr/>
          </a:p>
          <a:p>
            <a:pPr indent="0" lvl="0" marL="0" rtl="0" algn="l">
              <a:spcBef>
                <a:spcPts val="0"/>
              </a:spcBef>
              <a:spcAft>
                <a:spcPts val="0"/>
              </a:spcAft>
              <a:buNone/>
            </a:pPr>
            <a:r>
              <a:rPr lang="en"/>
              <a:t>-explain exposure therapy</a:t>
            </a:r>
            <a:endParaRPr/>
          </a:p>
          <a:p>
            <a:pPr indent="0" lvl="0" marL="0" rtl="0" algn="l">
              <a:spcBef>
                <a:spcPts val="0"/>
              </a:spcBef>
              <a:spcAft>
                <a:spcPts val="0"/>
              </a:spcAft>
              <a:buNone/>
            </a:pPr>
            <a:r>
              <a:rPr lang="en"/>
              <a:t>-explain benefits (lower refusal, equivalent or better outcomes, higher patient satisfaction)</a:t>
            </a:r>
            <a:endParaRPr/>
          </a:p>
          <a:p>
            <a:pPr indent="0" lvl="0" marL="0" rtl="0" algn="l">
              <a:spcBef>
                <a:spcPts val="0"/>
              </a:spcBef>
              <a:spcAft>
                <a:spcPts val="0"/>
              </a:spcAft>
              <a:buNone/>
            </a:pPr>
            <a:r>
              <a:rPr lang="en"/>
              <a:t>-touch on disadvantages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1db6d65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1db6d65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off stat</a:t>
            </a:r>
            <a:endParaRPr/>
          </a:p>
          <a:p>
            <a:pPr indent="0" lvl="0" marL="0" rtl="0" algn="l">
              <a:spcBef>
                <a:spcPts val="0"/>
              </a:spcBef>
              <a:spcAft>
                <a:spcPts val="0"/>
              </a:spcAft>
              <a:buNone/>
            </a:pPr>
            <a:r>
              <a:rPr lang="en"/>
              <a:t>-explain exposure therapy</a:t>
            </a:r>
            <a:endParaRPr/>
          </a:p>
          <a:p>
            <a:pPr indent="0" lvl="0" marL="0" rtl="0" algn="l">
              <a:spcBef>
                <a:spcPts val="0"/>
              </a:spcBef>
              <a:spcAft>
                <a:spcPts val="0"/>
              </a:spcAft>
              <a:buNone/>
            </a:pPr>
            <a:r>
              <a:rPr lang="en"/>
              <a:t>-explain benefits (lower refusal, equivalent or better outcomes, higher patient satisfaction)</a:t>
            </a:r>
            <a:endParaRPr/>
          </a:p>
          <a:p>
            <a:pPr indent="0" lvl="0" marL="0" rtl="0" algn="l">
              <a:spcBef>
                <a:spcPts val="0"/>
              </a:spcBef>
              <a:spcAft>
                <a:spcPts val="0"/>
              </a:spcAft>
              <a:buNone/>
            </a:pPr>
            <a:r>
              <a:rPr lang="en"/>
              <a:t>-touch on disadvantages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1db6d65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1db6d65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creating a new, simple VR application, to be run from smartphones. Smartphones are already ubiquitous, and all that would be required beyond that to get a good VR experience is a set of goggles, the cheapest of which run about $5. Our user could download the app, pick a scenario, modify its intensity, and place their phone in the goggles to begin the VR experience.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1db6d65b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1db6d65b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Yesenia</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With future iterations we will add new features, including reward/coping systems, surveys, and language processing, eventually making an inexpensive, easy to use, and feature rich VR application for therapy.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b4ff60f3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b4ff60f3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you’ve seen our technology, let’s talk about what else is out there. </a:t>
            </a:r>
            <a:endParaRPr/>
          </a:p>
          <a:p>
            <a:pPr indent="0" lvl="0" marL="0" rtl="0" algn="l">
              <a:spcBef>
                <a:spcPts val="0"/>
              </a:spcBef>
              <a:spcAft>
                <a:spcPts val="0"/>
              </a:spcAft>
              <a:buNone/>
            </a:pPr>
            <a:r>
              <a:rPr lang="en"/>
              <a:t>Little general market research on VR therapy, but it is a currently small, yet growing field. We are uniquely positioned to grow with this sector. However, we know that millions of people are affected by relevant disorders, all of whom represent potential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overlapping patents</a:t>
            </a:r>
            <a:endParaRPr/>
          </a:p>
          <a:p>
            <a:pPr indent="0" lvl="0" marL="0" rtl="0" algn="l">
              <a:spcBef>
                <a:spcPts val="0"/>
              </a:spcBef>
              <a:spcAft>
                <a:spcPts val="0"/>
              </a:spcAft>
              <a:buNone/>
            </a:pPr>
            <a:r>
              <a:rPr lang="en"/>
              <a:t>	A few with complicated bio feedback mechanisms or hardware that we have no interest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Competitors include small VR apps, which aren’t meant for therapy use and so probably won’t really compete</a:t>
            </a:r>
            <a:endParaRPr/>
          </a:p>
          <a:p>
            <a:pPr indent="0" lvl="0" marL="0" rtl="0" algn="l">
              <a:spcBef>
                <a:spcPts val="0"/>
              </a:spcBef>
              <a:spcAft>
                <a:spcPts val="0"/>
              </a:spcAft>
              <a:buNone/>
            </a:pPr>
            <a:r>
              <a:rPr lang="en"/>
              <a:t>Limbix and Psious are both existing competitors, but that have expensive, complicated, devices for sale. </a:t>
            </a:r>
            <a:endParaRPr/>
          </a:p>
          <a:p>
            <a:pPr indent="0" lvl="0" marL="0" rtl="0" algn="l">
              <a:spcBef>
                <a:spcPts val="0"/>
              </a:spcBef>
              <a:spcAft>
                <a:spcPts val="0"/>
              </a:spcAft>
              <a:buNone/>
            </a:pPr>
            <a:r>
              <a:rPr lang="en"/>
              <a:t>Limbix costs $2000, Psious doesn’t even list pricing, and seems to operate out of Spain. Virtually better’s cheapest system costs about $800.</a:t>
            </a:r>
            <a:endParaRPr/>
          </a:p>
          <a:p>
            <a:pPr indent="0" lvl="0" marL="0" rtl="0" algn="l">
              <a:spcBef>
                <a:spcPts val="0"/>
              </a:spcBef>
              <a:spcAft>
                <a:spcPts val="0"/>
              </a:spcAft>
              <a:buNone/>
            </a:pPr>
            <a:r>
              <a:rPr lang="en"/>
              <a:t>We simplify all of this by just having goggles, a phone, and a subscription business model.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b4ff60f3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b4ff60f3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 for development, like cameras, and development tools for Mac/iOS. </a:t>
            </a:r>
            <a:endParaRPr/>
          </a:p>
          <a:p>
            <a:pPr indent="0" lvl="0" marL="0" rtl="0" algn="l">
              <a:spcBef>
                <a:spcPts val="0"/>
              </a:spcBef>
              <a:spcAft>
                <a:spcPts val="0"/>
              </a:spcAft>
              <a:buNone/>
            </a:pPr>
            <a:r>
              <a:rPr lang="en"/>
              <a:t>We will also need to hire actors and rent space to record some of the scenarios that have been requested.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Talk through what’s needed to take a VR Video.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b974b6a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b974b6a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5810644e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5810644e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linicalkey.com/#!/content/playContent/1-s2.0-S0002838X15301040" TargetMode="External"/><Relationship Id="rId4" Type="http://schemas.openxmlformats.org/officeDocument/2006/relationships/hyperlink" Target="https://www.clinicalkey.com/#!/content/playContent/1-s2.0-S0002838X15301040" TargetMode="External"/><Relationship Id="rId10" Type="http://schemas.openxmlformats.org/officeDocument/2006/relationships/hyperlink" Target="https://doi.org/10.3390/s19204485" TargetMode="External"/><Relationship Id="rId9" Type="http://schemas.openxmlformats.org/officeDocument/2006/relationships/hyperlink" Target="https://doi.org/10.3390/s19204485" TargetMode="External"/><Relationship Id="rId5" Type="http://schemas.openxmlformats.org/officeDocument/2006/relationships/hyperlink" Target="https://doi.org/10.1002/da.20910" TargetMode="External"/><Relationship Id="rId6" Type="http://schemas.openxmlformats.org/officeDocument/2006/relationships/hyperlink" Target="https://doi.org/10.1002/da.20910" TargetMode="External"/><Relationship Id="rId7" Type="http://schemas.openxmlformats.org/officeDocument/2006/relationships/hyperlink" Target="https://doi.org/10.3389/fpsyt.2019.00505" TargetMode="External"/><Relationship Id="rId8" Type="http://schemas.openxmlformats.org/officeDocument/2006/relationships/hyperlink" Target="https://doi.org/10.3389/fpsyt.2019.005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6.jpg"/><Relationship Id="rId5" Type="http://schemas.openxmlformats.org/officeDocument/2006/relationships/image" Target="../media/image6.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5.jp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pxhere.com/en/photo/1449659" TargetMode="External"/><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Sia Intuitive </a:t>
            </a:r>
            <a:endParaRPr/>
          </a:p>
          <a:p>
            <a:pPr indent="0" lvl="0" marL="0" rtl="0" algn="l">
              <a:spcBef>
                <a:spcPts val="0"/>
              </a:spcBef>
              <a:spcAft>
                <a:spcPts val="0"/>
              </a:spcAft>
              <a:buNone/>
            </a:pPr>
            <a:r>
              <a:rPr lang="en" sz="2400"/>
              <a:t>Virtual Reality Tools for Therapy</a:t>
            </a:r>
            <a:endParaRPr sz="2400"/>
          </a:p>
        </p:txBody>
      </p:sp>
      <p:sp>
        <p:nvSpPr>
          <p:cNvPr id="73" name="Google Shape;73;p13"/>
          <p:cNvSpPr txBox="1"/>
          <p:nvPr>
            <p:ph idx="1" type="subTitle"/>
          </p:nvPr>
        </p:nvSpPr>
        <p:spPr>
          <a:xfrm>
            <a:off x="2371725" y="4254100"/>
            <a:ext cx="6331500" cy="38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Nikhil Davé, Kirby Gong, Yesenia Salazar</a:t>
            </a:r>
            <a:endParaRPr/>
          </a:p>
        </p:txBody>
      </p:sp>
      <p:pic>
        <p:nvPicPr>
          <p:cNvPr id="74" name="Google Shape;74;p13"/>
          <p:cNvPicPr preferRelativeResize="0"/>
          <p:nvPr/>
        </p:nvPicPr>
        <p:blipFill rotWithShape="1">
          <a:blip r:embed="rId3">
            <a:alphaModFix/>
          </a:blip>
          <a:srcRect b="19131" l="0" r="0" t="14896"/>
          <a:stretch/>
        </p:blipFill>
        <p:spPr>
          <a:xfrm>
            <a:off x="2700337" y="1608993"/>
            <a:ext cx="3743325" cy="2469532"/>
          </a:xfrm>
          <a:prstGeom prst="rect">
            <a:avLst/>
          </a:prstGeom>
          <a:noFill/>
          <a:ln>
            <a:noFill/>
          </a:ln>
        </p:spPr>
      </p:pic>
      <p:sp>
        <p:nvSpPr>
          <p:cNvPr id="75" name="Google Shape;75;p13"/>
          <p:cNvSpPr txBox="1"/>
          <p:nvPr/>
        </p:nvSpPr>
        <p:spPr>
          <a:xfrm rot="-1101354">
            <a:off x="3498549" y="1928782"/>
            <a:ext cx="1581362" cy="14181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acifico"/>
                <a:ea typeface="Pacifico"/>
                <a:cs typeface="Pacifico"/>
                <a:sym typeface="Pacifico"/>
              </a:rPr>
              <a:t>Sia</a:t>
            </a:r>
            <a:endParaRPr sz="6000">
              <a:latin typeface="Pacifico"/>
              <a:ea typeface="Pacifico"/>
              <a:cs typeface="Pacifico"/>
              <a:sym typeface="Pacifico"/>
            </a:endParaRPr>
          </a:p>
        </p:txBody>
      </p:sp>
      <p:pic>
        <p:nvPicPr>
          <p:cNvPr id="76" name="Google Shape;76;p13"/>
          <p:cNvPicPr preferRelativeResize="0"/>
          <p:nvPr/>
        </p:nvPicPr>
        <p:blipFill rotWithShape="1">
          <a:blip r:embed="rId4">
            <a:alphaModFix/>
          </a:blip>
          <a:srcRect b="36434" l="0" r="0" t="28795"/>
          <a:stretch/>
        </p:blipFill>
        <p:spPr>
          <a:xfrm>
            <a:off x="2557863" y="3238449"/>
            <a:ext cx="4028274" cy="1400625"/>
          </a:xfrm>
          <a:prstGeom prst="rect">
            <a:avLst/>
          </a:prstGeom>
          <a:noFill/>
          <a:ln>
            <a:noFill/>
          </a:ln>
        </p:spPr>
      </p:pic>
      <p:sp>
        <p:nvSpPr>
          <p:cNvPr id="77" name="Google Shape;77;p13"/>
          <p:cNvSpPr/>
          <p:nvPr/>
        </p:nvSpPr>
        <p:spPr>
          <a:xfrm>
            <a:off x="382050" y="353750"/>
            <a:ext cx="268800" cy="141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59" name="Google Shape;159;p22"/>
          <p:cNvSpPr txBox="1"/>
          <p:nvPr>
            <p:ph idx="1" type="body"/>
          </p:nvPr>
        </p:nvSpPr>
        <p:spPr>
          <a:xfrm>
            <a:off x="2400262" y="1316951"/>
            <a:ext cx="6321600" cy="300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000">
                <a:latin typeface="Arial"/>
                <a:ea typeface="Arial"/>
                <a:cs typeface="Arial"/>
                <a:sym typeface="Arial"/>
              </a:rPr>
              <a:t>Locke, Amy B, Nell Kirst, and Cameron G Shultz. 2015. “Diagnosis and Management of Generalized Anxiety Disorder and Panic Disorder in Adults.” American Family Physician 91 (9): 617–24.</a:t>
            </a:r>
            <a:r>
              <a:rPr lang="en" sz="1000">
                <a:uFill>
                  <a:noFill/>
                </a:uFill>
                <a:latin typeface="Arial"/>
                <a:ea typeface="Arial"/>
                <a:cs typeface="Arial"/>
                <a:sym typeface="Arial"/>
                <a:hlinkClick r:id="rId3"/>
              </a:rPr>
              <a:t> </a:t>
            </a:r>
            <a:r>
              <a:rPr lang="en" sz="1000" u="sng">
                <a:solidFill>
                  <a:srgbClr val="1155CC"/>
                </a:solidFill>
                <a:latin typeface="Arial"/>
                <a:ea typeface="Arial"/>
                <a:cs typeface="Arial"/>
                <a:sym typeface="Arial"/>
                <a:hlinkClick r:id="rId4"/>
              </a:rPr>
              <a:t>https://www.clinicalkey.com/#!/content/playContent/1-s2.0-S0002838X15301040</a:t>
            </a:r>
            <a:r>
              <a:rPr lang="en" sz="1000">
                <a:latin typeface="Arial"/>
                <a:ea typeface="Arial"/>
                <a:cs typeface="Arial"/>
                <a:sym typeface="Arial"/>
              </a:rPr>
              <a:t>. </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000">
                <a:latin typeface="Arial"/>
                <a:ea typeface="Arial"/>
                <a:cs typeface="Arial"/>
                <a:sym typeface="Arial"/>
              </a:rPr>
              <a:t>Maples-Keller, Jessica L., Brian E. Bunnell, Sae Jin Kim, and Barbara O. Rothbaum. 2017. “The Use of Virtual Reality Technology in the Treatment of Anxiety and Other Psychiatric Disorders.” Harvard Review of Psychiatry 25 (3): 103–13. https://doi.org/10.1097/HRP.0000000000000138.</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000">
                <a:latin typeface="Arial"/>
                <a:ea typeface="Arial"/>
                <a:cs typeface="Arial"/>
                <a:sym typeface="Arial"/>
              </a:rPr>
              <a:t>Opriş, David, Sebastian Pintea, Azucena García-Palacios, Cristina Botella, Ştefan Szamosközi, and Daniel David. 2012. “Virtual Reality Exposure Therapy in Anxiety Disorders: A Quantitative Meta-Analysis.” Depression and Anxiety 29 (2): 85–93.</a:t>
            </a:r>
            <a:r>
              <a:rPr lang="en" sz="1000">
                <a:uFill>
                  <a:noFill/>
                </a:uFill>
                <a:latin typeface="Arial"/>
                <a:ea typeface="Arial"/>
                <a:cs typeface="Arial"/>
                <a:sym typeface="Arial"/>
                <a:hlinkClick r:id="rId5"/>
              </a:rPr>
              <a:t> </a:t>
            </a:r>
            <a:r>
              <a:rPr lang="en" sz="1000" u="sng">
                <a:solidFill>
                  <a:srgbClr val="1155CC"/>
                </a:solidFill>
                <a:latin typeface="Arial"/>
                <a:ea typeface="Arial"/>
                <a:cs typeface="Arial"/>
                <a:sym typeface="Arial"/>
                <a:hlinkClick r:id="rId6"/>
              </a:rPr>
              <a:t>https://doi.org/10.1002/da.20910</a:t>
            </a:r>
            <a:r>
              <a:rPr lang="en" sz="1000">
                <a:latin typeface="Arial"/>
                <a:ea typeface="Arial"/>
                <a:cs typeface="Arial"/>
                <a:sym typeface="Arial"/>
              </a:rPr>
              <a:t>.</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000">
                <a:latin typeface="Arial"/>
                <a:ea typeface="Arial"/>
                <a:cs typeface="Arial"/>
                <a:sym typeface="Arial"/>
              </a:rPr>
              <a:t>Park, Mi Jin, Dong Jun Kim, Unjoo Lee, Eun Jin Na, and Hong Jin Jeon. 2019. “A Literature Overview of Virtual Reality (VR) in Treatment of Psychiatric Disorders: Recent Advances and Limitations.” Frontiers in Psychiatry 10 (July): 1–9.</a:t>
            </a:r>
            <a:r>
              <a:rPr lang="en" sz="1000">
                <a:uFill>
                  <a:noFill/>
                </a:uFill>
                <a:latin typeface="Arial"/>
                <a:ea typeface="Arial"/>
                <a:cs typeface="Arial"/>
                <a:sym typeface="Arial"/>
                <a:hlinkClick r:id="rId7"/>
              </a:rPr>
              <a:t> </a:t>
            </a:r>
            <a:r>
              <a:rPr lang="en" sz="1000" u="sng">
                <a:solidFill>
                  <a:srgbClr val="1155CC"/>
                </a:solidFill>
                <a:latin typeface="Arial"/>
                <a:ea typeface="Arial"/>
                <a:cs typeface="Arial"/>
                <a:sym typeface="Arial"/>
                <a:hlinkClick r:id="rId8"/>
              </a:rPr>
              <a:t>https://doi.org/10.3389/fpsyt.2019.00505</a:t>
            </a:r>
            <a:r>
              <a:rPr lang="en" sz="1000">
                <a:latin typeface="Arial"/>
                <a:ea typeface="Arial"/>
                <a:cs typeface="Arial"/>
                <a:sym typeface="Arial"/>
              </a:rPr>
              <a:t>.</a:t>
            </a:r>
            <a:endParaRPr sz="1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None/>
            </a:pPr>
            <a:r>
              <a:rPr lang="en" sz="1000">
                <a:latin typeface="Arial"/>
                <a:ea typeface="Arial"/>
                <a:cs typeface="Arial"/>
                <a:sym typeface="Arial"/>
              </a:rPr>
              <a:t>Valencia, Katherine, Cristian Rusu, Daniela Quiñones, and Erick Jamet. 2019. “The Impact of Technology on People with Autism Spectrum Disorder: A Systematic Literature Review.” Sensors (Basel, Switzerland) 19 (20): 1–22.</a:t>
            </a:r>
            <a:r>
              <a:rPr lang="en" sz="1000">
                <a:uFill>
                  <a:noFill/>
                </a:uFill>
                <a:latin typeface="Arial"/>
                <a:ea typeface="Arial"/>
                <a:cs typeface="Arial"/>
                <a:sym typeface="Arial"/>
                <a:hlinkClick r:id="rId9"/>
              </a:rPr>
              <a:t> </a:t>
            </a:r>
            <a:r>
              <a:rPr lang="en" sz="1000" u="sng">
                <a:solidFill>
                  <a:srgbClr val="1155CC"/>
                </a:solidFill>
                <a:latin typeface="Arial"/>
                <a:ea typeface="Arial"/>
                <a:cs typeface="Arial"/>
                <a:sym typeface="Arial"/>
                <a:hlinkClick r:id="rId10"/>
              </a:rPr>
              <a:t>https://doi.org/10.3390/s19204485</a:t>
            </a:r>
            <a:r>
              <a:rPr lang="en" sz="1000">
                <a:latin typeface="Arial"/>
                <a:ea typeface="Arial"/>
                <a:cs typeface="Arial"/>
                <a:sym typeface="Arial"/>
              </a:rPr>
              <a:t>.</a:t>
            </a:r>
            <a:endParaRPr sz="1000"/>
          </a:p>
          <a:p>
            <a:pPr indent="0" lvl="0" marL="0" rtl="0" algn="l">
              <a:lnSpc>
                <a:spcPct val="100000"/>
              </a:lnSpc>
              <a:spcBef>
                <a:spcPts val="1600"/>
              </a:spcBef>
              <a:spcAft>
                <a:spcPts val="16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4"/>
          <p:cNvSpPr txBox="1"/>
          <p:nvPr>
            <p:ph type="title"/>
          </p:nvPr>
        </p:nvSpPr>
        <p:spPr>
          <a:xfrm>
            <a:off x="403950" y="372375"/>
            <a:ext cx="8336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Us</a:t>
            </a:r>
            <a:r>
              <a:rPr lang="en">
                <a:solidFill>
                  <a:schemeClr val="dk1"/>
                </a:solidFill>
              </a:rPr>
              <a:t> </a:t>
            </a:r>
            <a:endParaRPr>
              <a:solidFill>
                <a:schemeClr val="dk1"/>
              </a:solidFill>
            </a:endParaRPr>
          </a:p>
        </p:txBody>
      </p:sp>
      <p:sp>
        <p:nvSpPr>
          <p:cNvPr id="83" name="Google Shape;83;p14"/>
          <p:cNvSpPr txBox="1"/>
          <p:nvPr>
            <p:ph idx="1" type="body"/>
          </p:nvPr>
        </p:nvSpPr>
        <p:spPr>
          <a:xfrm>
            <a:off x="309575" y="1007775"/>
            <a:ext cx="5358900" cy="3549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Char char="●"/>
            </a:pPr>
            <a:r>
              <a:rPr lang="en">
                <a:solidFill>
                  <a:srgbClr val="000000"/>
                </a:solidFill>
              </a:rPr>
              <a:t>Nikhil Davé</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Current BME MS Candidate, research focus in computer integrated surgical systems.</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Completing thesis work at Tsinghua EE.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Kirby Gong</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BME MS candidate researching predictive models for delirium and hospital readmissions</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Past technical work at Epic Systems, Johnson &amp; Johnson, and Baxter</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Yesenia Salazar</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Third year undergraduate majoring in computer engineering and robotics</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Research experience in natural language processing and computer vision</a:t>
            </a:r>
            <a:endParaRPr/>
          </a:p>
        </p:txBody>
      </p:sp>
      <p:sp>
        <p:nvSpPr>
          <p:cNvPr id="84" name="Google Shape;84;p14"/>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4"/>
          <p:cNvPicPr preferRelativeResize="0"/>
          <p:nvPr/>
        </p:nvPicPr>
        <p:blipFill rotWithShape="1">
          <a:blip r:embed="rId4">
            <a:alphaModFix/>
          </a:blip>
          <a:srcRect b="10047" l="8064" r="6230" t="36905"/>
          <a:stretch/>
        </p:blipFill>
        <p:spPr>
          <a:xfrm>
            <a:off x="5592275" y="3003250"/>
            <a:ext cx="3071578" cy="1557239"/>
          </a:xfrm>
          <a:prstGeom prst="rect">
            <a:avLst/>
          </a:prstGeom>
          <a:noFill/>
          <a:ln cap="flat" cmpd="sng" w="38100">
            <a:solidFill>
              <a:schemeClr val="dk2"/>
            </a:solidFill>
            <a:prstDash val="solid"/>
            <a:round/>
            <a:headEnd len="sm" w="sm" type="none"/>
            <a:tailEnd len="sm" w="sm" type="none"/>
          </a:ln>
        </p:spPr>
      </p:pic>
      <p:pic>
        <p:nvPicPr>
          <p:cNvPr id="86" name="Google Shape;86;p14"/>
          <p:cNvPicPr preferRelativeResize="0"/>
          <p:nvPr/>
        </p:nvPicPr>
        <p:blipFill>
          <a:blip r:embed="rId5">
            <a:alphaModFix/>
          </a:blip>
          <a:stretch>
            <a:fillRect/>
          </a:stretch>
        </p:blipFill>
        <p:spPr>
          <a:xfrm>
            <a:off x="5549375" y="855375"/>
            <a:ext cx="1349689" cy="1921225"/>
          </a:xfrm>
          <a:prstGeom prst="rect">
            <a:avLst/>
          </a:prstGeom>
          <a:noFill/>
          <a:ln cap="flat" cmpd="sng" w="38100">
            <a:solidFill>
              <a:schemeClr val="dk2"/>
            </a:solidFill>
            <a:prstDash val="solid"/>
            <a:round/>
            <a:headEnd len="sm" w="sm" type="none"/>
            <a:tailEnd len="sm" w="sm" type="none"/>
          </a:ln>
        </p:spPr>
      </p:pic>
      <p:pic>
        <p:nvPicPr>
          <p:cNvPr id="87" name="Google Shape;87;p14"/>
          <p:cNvPicPr preferRelativeResize="0"/>
          <p:nvPr/>
        </p:nvPicPr>
        <p:blipFill rotWithShape="1">
          <a:blip r:embed="rId6">
            <a:alphaModFix/>
          </a:blip>
          <a:srcRect b="0" l="13594" r="33548" t="0"/>
          <a:stretch/>
        </p:blipFill>
        <p:spPr>
          <a:xfrm>
            <a:off x="7152174" y="855375"/>
            <a:ext cx="1534802" cy="19212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5"/>
          <p:cNvSpPr txBox="1"/>
          <p:nvPr>
            <p:ph type="title"/>
          </p:nvPr>
        </p:nvSpPr>
        <p:spPr>
          <a:xfrm>
            <a:off x="309575" y="575950"/>
            <a:ext cx="8336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t>
            </a:r>
            <a:r>
              <a:rPr lang="en">
                <a:solidFill>
                  <a:schemeClr val="dk1"/>
                </a:solidFill>
              </a:rPr>
              <a:t>Therapy for Disorders </a:t>
            </a:r>
            <a:endParaRPr>
              <a:solidFill>
                <a:schemeClr val="dk1"/>
              </a:solidFill>
            </a:endParaRPr>
          </a:p>
        </p:txBody>
      </p:sp>
      <p:sp>
        <p:nvSpPr>
          <p:cNvPr id="93" name="Google Shape;93;p15"/>
          <p:cNvSpPr txBox="1"/>
          <p:nvPr>
            <p:ph idx="1" type="body"/>
          </p:nvPr>
        </p:nvSpPr>
        <p:spPr>
          <a:xfrm>
            <a:off x="309573" y="1554625"/>
            <a:ext cx="47118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Autism, Anxiety, Panic Disorders affect upwards of 10 million people</a:t>
            </a:r>
            <a:endParaRPr/>
          </a:p>
          <a:p>
            <a:pPr indent="-342900" lvl="0" marL="457200" rtl="0" algn="l">
              <a:spcBef>
                <a:spcPts val="0"/>
              </a:spcBef>
              <a:spcAft>
                <a:spcPts val="0"/>
              </a:spcAft>
              <a:buSzPts val="1800"/>
              <a:buChar char="●"/>
            </a:pPr>
            <a:r>
              <a:rPr lang="en"/>
              <a:t>Treatment with exposure therapy</a:t>
            </a:r>
            <a:endParaRPr/>
          </a:p>
          <a:p>
            <a:pPr indent="-342900" lvl="0" marL="457200" rtl="0" algn="l">
              <a:spcBef>
                <a:spcPts val="0"/>
              </a:spcBef>
              <a:spcAft>
                <a:spcPts val="0"/>
              </a:spcAft>
              <a:buSzPts val="1800"/>
              <a:buChar char="●"/>
            </a:pPr>
            <a:r>
              <a:rPr lang="en"/>
              <a:t>VR shown to be beneficial</a:t>
            </a:r>
            <a:endParaRPr/>
          </a:p>
          <a:p>
            <a:pPr indent="-317500" lvl="1" marL="914400" rtl="0" algn="l">
              <a:spcBef>
                <a:spcPts val="0"/>
              </a:spcBef>
              <a:spcAft>
                <a:spcPts val="0"/>
              </a:spcAft>
              <a:buSzPts val="1400"/>
              <a:buChar char="○"/>
            </a:pPr>
            <a:r>
              <a:rPr lang="en"/>
              <a:t>Less refusals</a:t>
            </a:r>
            <a:endParaRPr/>
          </a:p>
          <a:p>
            <a:pPr indent="-317500" lvl="1" marL="914400" rtl="0" algn="l">
              <a:spcBef>
                <a:spcPts val="0"/>
              </a:spcBef>
              <a:spcAft>
                <a:spcPts val="0"/>
              </a:spcAft>
              <a:buSzPts val="1400"/>
              <a:buChar char="○"/>
            </a:pPr>
            <a:r>
              <a:rPr lang="en"/>
              <a:t>Symptom outcomes</a:t>
            </a:r>
            <a:endParaRPr/>
          </a:p>
          <a:p>
            <a:pPr indent="-317500" lvl="1" marL="914400" rtl="0" algn="l">
              <a:spcBef>
                <a:spcPts val="0"/>
              </a:spcBef>
              <a:spcAft>
                <a:spcPts val="0"/>
              </a:spcAft>
              <a:buSzPts val="1400"/>
              <a:buChar char="○"/>
            </a:pPr>
            <a:r>
              <a:rPr lang="en"/>
              <a:t>Patient satisfaction</a:t>
            </a:r>
            <a:endParaRPr/>
          </a:p>
          <a:p>
            <a:pPr indent="-342900" lvl="0" marL="457200" rtl="0" algn="l">
              <a:spcBef>
                <a:spcPts val="0"/>
              </a:spcBef>
              <a:spcAft>
                <a:spcPts val="0"/>
              </a:spcAft>
              <a:buSzPts val="1800"/>
              <a:buChar char="●"/>
            </a:pPr>
            <a:r>
              <a:rPr lang="en"/>
              <a:t>But expensive, difficult to implement</a:t>
            </a:r>
            <a:endParaRPr/>
          </a:p>
        </p:txBody>
      </p:sp>
      <p:pic>
        <p:nvPicPr>
          <p:cNvPr id="94" name="Google Shape;94;p15"/>
          <p:cNvPicPr preferRelativeResize="0"/>
          <p:nvPr/>
        </p:nvPicPr>
        <p:blipFill>
          <a:blip r:embed="rId4">
            <a:alphaModFix/>
          </a:blip>
          <a:stretch>
            <a:fillRect/>
          </a:stretch>
        </p:blipFill>
        <p:spPr>
          <a:xfrm>
            <a:off x="5332127" y="1443449"/>
            <a:ext cx="3389750" cy="2256614"/>
          </a:xfrm>
          <a:prstGeom prst="rect">
            <a:avLst/>
          </a:prstGeom>
          <a:noFill/>
          <a:ln cap="flat" cmpd="sng" w="19050">
            <a:solidFill>
              <a:schemeClr val="dk1"/>
            </a:solidFill>
            <a:prstDash val="solid"/>
            <a:round/>
            <a:headEnd len="sm" w="sm" type="none"/>
            <a:tailEnd len="sm" w="sm" type="none"/>
          </a:ln>
        </p:spPr>
      </p:pic>
      <p:sp>
        <p:nvSpPr>
          <p:cNvPr id="95" name="Google Shape;95;p15"/>
          <p:cNvSpPr txBox="1"/>
          <p:nvPr/>
        </p:nvSpPr>
        <p:spPr>
          <a:xfrm>
            <a:off x="5332125" y="3784150"/>
            <a:ext cx="33897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https://www.inquirer.com/health/millennial-health-blue-cross-blue-shield-mental-health-20190424.html</a:t>
            </a:r>
            <a:endParaRPr sz="800">
              <a:latin typeface="Lato"/>
              <a:ea typeface="Lato"/>
              <a:cs typeface="Lato"/>
              <a:sym typeface="Lato"/>
            </a:endParaRPr>
          </a:p>
        </p:txBody>
      </p:sp>
      <p:sp>
        <p:nvSpPr>
          <p:cNvPr id="96" name="Google Shape;96;p15"/>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311700" y="602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solidFill>
                  <a:schemeClr val="dk1"/>
                </a:solidFill>
              </a:rPr>
              <a:t>Virtual Reality Phone Application</a:t>
            </a:r>
            <a:endParaRPr>
              <a:solidFill>
                <a:schemeClr val="dk1"/>
              </a:solidFill>
            </a:endParaRPr>
          </a:p>
        </p:txBody>
      </p:sp>
      <p:sp>
        <p:nvSpPr>
          <p:cNvPr id="102" name="Google Shape;102;p16"/>
          <p:cNvSpPr txBox="1"/>
          <p:nvPr>
            <p:ph idx="1" type="body"/>
          </p:nvPr>
        </p:nvSpPr>
        <p:spPr>
          <a:xfrm>
            <a:off x="387900" y="1457275"/>
            <a:ext cx="4473600" cy="109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Using SmartPhone VR technology</a:t>
            </a:r>
            <a:endParaRPr/>
          </a:p>
          <a:p>
            <a:pPr indent="-342900" lvl="0" marL="457200" rtl="0" algn="l">
              <a:spcBef>
                <a:spcPts val="0"/>
              </a:spcBef>
              <a:spcAft>
                <a:spcPts val="0"/>
              </a:spcAft>
              <a:buSzPts val="1800"/>
              <a:buChar char="●"/>
            </a:pPr>
            <a:r>
              <a:rPr lang="en"/>
              <a:t>Google Cardboard goggles</a:t>
            </a:r>
            <a:endParaRPr/>
          </a:p>
          <a:p>
            <a:pPr indent="0" lvl="0" marL="0" rtl="0" algn="l">
              <a:spcBef>
                <a:spcPts val="1600"/>
              </a:spcBef>
              <a:spcAft>
                <a:spcPts val="1600"/>
              </a:spcAft>
              <a:buNone/>
            </a:pPr>
            <a:r>
              <a:t/>
            </a:r>
            <a:endParaRPr/>
          </a:p>
        </p:txBody>
      </p:sp>
      <p:pic>
        <p:nvPicPr>
          <p:cNvPr id="103" name="Google Shape;103;p16"/>
          <p:cNvPicPr preferRelativeResize="0"/>
          <p:nvPr/>
        </p:nvPicPr>
        <p:blipFill>
          <a:blip r:embed="rId4">
            <a:alphaModFix/>
          </a:blip>
          <a:stretch>
            <a:fillRect/>
          </a:stretch>
        </p:blipFill>
        <p:spPr>
          <a:xfrm>
            <a:off x="4785300" y="1152475"/>
            <a:ext cx="4177474" cy="3133100"/>
          </a:xfrm>
          <a:prstGeom prst="rect">
            <a:avLst/>
          </a:prstGeom>
          <a:noFill/>
          <a:ln>
            <a:noFill/>
          </a:ln>
        </p:spPr>
      </p:pic>
      <p:sp>
        <p:nvSpPr>
          <p:cNvPr id="104" name="Google Shape;104;p16"/>
          <p:cNvSpPr txBox="1"/>
          <p:nvPr/>
        </p:nvSpPr>
        <p:spPr>
          <a:xfrm>
            <a:off x="5374038" y="40994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https://images-na.ssl-images-amazon.com/images/I/81BKTMewQWL._SL1500_.jpg</a:t>
            </a:r>
            <a:endParaRPr sz="800"/>
          </a:p>
        </p:txBody>
      </p:sp>
      <p:sp>
        <p:nvSpPr>
          <p:cNvPr id="105" name="Google Shape;105;p16"/>
          <p:cNvSpPr txBox="1"/>
          <p:nvPr/>
        </p:nvSpPr>
        <p:spPr>
          <a:xfrm>
            <a:off x="1132725" y="2456075"/>
            <a:ext cx="2772600" cy="2290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Download app</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Pick a scenario</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Change settings</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Get started!</a:t>
            </a:r>
            <a:endParaRPr>
              <a:latin typeface="Lato"/>
              <a:ea typeface="Lato"/>
              <a:cs typeface="Lato"/>
              <a:sym typeface="Lato"/>
            </a:endParaRPr>
          </a:p>
        </p:txBody>
      </p:sp>
      <p:sp>
        <p:nvSpPr>
          <p:cNvPr id="106" name="Google Shape;106;p16"/>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7"/>
          <p:cNvSpPr txBox="1"/>
          <p:nvPr>
            <p:ph type="title"/>
          </p:nvPr>
        </p:nvSpPr>
        <p:spPr>
          <a:xfrm>
            <a:off x="355475" y="575950"/>
            <a:ext cx="8290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Demo </a:t>
            </a:r>
            <a:endParaRPr/>
          </a:p>
        </p:txBody>
      </p:sp>
      <p:sp>
        <p:nvSpPr>
          <p:cNvPr id="112" name="Google Shape;112;p17"/>
          <p:cNvSpPr txBox="1"/>
          <p:nvPr>
            <p:ph idx="1" type="body"/>
          </p:nvPr>
        </p:nvSpPr>
        <p:spPr>
          <a:xfrm>
            <a:off x="355475" y="1287550"/>
            <a:ext cx="4170000" cy="332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Try out our tech for yourself!</a:t>
            </a:r>
            <a:endParaRPr/>
          </a:p>
          <a:p>
            <a:pPr indent="-342900" lvl="0" marL="457200" rtl="0" algn="l">
              <a:spcBef>
                <a:spcPts val="0"/>
              </a:spcBef>
              <a:spcAft>
                <a:spcPts val="0"/>
              </a:spcAft>
              <a:buSzPts val="1800"/>
              <a:buChar char="●"/>
            </a:pPr>
            <a:r>
              <a:rPr lang="en"/>
              <a:t>Take a look around in the goggles, take a virtual trip to a boat in Japan</a:t>
            </a:r>
            <a:endParaRPr/>
          </a:p>
          <a:p>
            <a:pPr indent="-342900" lvl="0" marL="457200" rtl="0" algn="l">
              <a:spcBef>
                <a:spcPts val="0"/>
              </a:spcBef>
              <a:spcAft>
                <a:spcPts val="0"/>
              </a:spcAft>
              <a:buSzPts val="1800"/>
              <a:buChar char="●"/>
            </a:pPr>
            <a:r>
              <a:rPr lang="en"/>
              <a:t>Pause, play, and move around the video using the controls/button</a:t>
            </a:r>
            <a:endParaRPr/>
          </a:p>
          <a:p>
            <a:pPr indent="-342900" lvl="0" marL="457200" rtl="0" algn="l">
              <a:spcBef>
                <a:spcPts val="0"/>
              </a:spcBef>
              <a:spcAft>
                <a:spcPts val="0"/>
              </a:spcAft>
              <a:buSzPts val="1800"/>
              <a:buChar char="●"/>
            </a:pPr>
            <a:r>
              <a:rPr lang="en"/>
              <a:t>Future development:</a:t>
            </a:r>
            <a:endParaRPr/>
          </a:p>
          <a:p>
            <a:pPr indent="-317500" lvl="1" marL="914400" rtl="0" algn="l">
              <a:spcBef>
                <a:spcPts val="0"/>
              </a:spcBef>
              <a:spcAft>
                <a:spcPts val="0"/>
              </a:spcAft>
              <a:buSzPts val="1400"/>
              <a:buChar char="○"/>
            </a:pPr>
            <a:r>
              <a:rPr lang="en"/>
              <a:t>Scenarios</a:t>
            </a:r>
            <a:endParaRPr/>
          </a:p>
          <a:p>
            <a:pPr indent="-317500" lvl="1" marL="914400" rtl="0" algn="l">
              <a:spcBef>
                <a:spcPts val="0"/>
              </a:spcBef>
              <a:spcAft>
                <a:spcPts val="0"/>
              </a:spcAft>
              <a:buSzPts val="1400"/>
              <a:buChar char="○"/>
            </a:pPr>
            <a:r>
              <a:rPr lang="en"/>
              <a:t>Reward systems</a:t>
            </a:r>
            <a:endParaRPr/>
          </a:p>
          <a:p>
            <a:pPr indent="-317500" lvl="1" marL="914400" rtl="0" algn="l">
              <a:spcBef>
                <a:spcPts val="0"/>
              </a:spcBef>
              <a:spcAft>
                <a:spcPts val="0"/>
              </a:spcAft>
              <a:buSzPts val="1400"/>
              <a:buChar char="○"/>
            </a:pPr>
            <a:r>
              <a:rPr lang="en"/>
              <a:t>Coping mechanisms</a:t>
            </a:r>
            <a:endParaRPr/>
          </a:p>
          <a:p>
            <a:pPr indent="-317500" lvl="1" marL="914400" rtl="0" algn="l">
              <a:spcBef>
                <a:spcPts val="0"/>
              </a:spcBef>
              <a:spcAft>
                <a:spcPts val="0"/>
              </a:spcAft>
              <a:buSzPts val="1400"/>
              <a:buChar char="○"/>
            </a:pPr>
            <a:r>
              <a:rPr lang="en"/>
              <a:t>Surveys</a:t>
            </a:r>
            <a:endParaRPr/>
          </a:p>
          <a:p>
            <a:pPr indent="-317500" lvl="1" marL="914400" rtl="0" algn="l">
              <a:spcBef>
                <a:spcPts val="0"/>
              </a:spcBef>
              <a:spcAft>
                <a:spcPts val="0"/>
              </a:spcAft>
              <a:buSzPts val="1400"/>
              <a:buChar char="○"/>
            </a:pPr>
            <a:r>
              <a:rPr lang="en"/>
              <a:t>Natural language processing</a:t>
            </a:r>
            <a:endParaRPr/>
          </a:p>
          <a:p>
            <a:pPr indent="0" lvl="0" marL="0" rtl="0" algn="l">
              <a:spcBef>
                <a:spcPts val="1600"/>
              </a:spcBef>
              <a:spcAft>
                <a:spcPts val="1600"/>
              </a:spcAft>
              <a:buNone/>
            </a:pPr>
            <a:r>
              <a:t/>
            </a:r>
            <a:endParaRPr/>
          </a:p>
        </p:txBody>
      </p:sp>
      <p:sp>
        <p:nvSpPr>
          <p:cNvPr id="113" name="Google Shape;113;p17"/>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7"/>
          <p:cNvPicPr preferRelativeResize="0"/>
          <p:nvPr/>
        </p:nvPicPr>
        <p:blipFill>
          <a:blip r:embed="rId4">
            <a:alphaModFix/>
          </a:blip>
          <a:stretch>
            <a:fillRect/>
          </a:stretch>
        </p:blipFill>
        <p:spPr>
          <a:xfrm>
            <a:off x="4476548" y="1575513"/>
            <a:ext cx="4313726" cy="24264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355475" y="575950"/>
            <a:ext cx="8290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Research</a:t>
            </a:r>
            <a:endParaRPr/>
          </a:p>
        </p:txBody>
      </p:sp>
      <p:sp>
        <p:nvSpPr>
          <p:cNvPr id="120" name="Google Shape;120;p18"/>
          <p:cNvSpPr txBox="1"/>
          <p:nvPr>
            <p:ph idx="1" type="body"/>
          </p:nvPr>
        </p:nvSpPr>
        <p:spPr>
          <a:xfrm>
            <a:off x="279275" y="1439950"/>
            <a:ext cx="44064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Little</a:t>
            </a:r>
            <a:r>
              <a:rPr lang="en"/>
              <a:t> market research on VR therapy</a:t>
            </a:r>
            <a:endParaRPr/>
          </a:p>
          <a:p>
            <a:pPr indent="-342900" lvl="0" marL="457200" rtl="0" algn="l">
              <a:spcBef>
                <a:spcPts val="0"/>
              </a:spcBef>
              <a:spcAft>
                <a:spcPts val="0"/>
              </a:spcAft>
              <a:buSzPts val="1800"/>
              <a:buChar char="●"/>
            </a:pPr>
            <a:r>
              <a:rPr lang="en"/>
              <a:t>No overlapping patents</a:t>
            </a:r>
            <a:endParaRPr/>
          </a:p>
          <a:p>
            <a:pPr indent="0" lvl="0" marL="457200" rtl="0" algn="l">
              <a:lnSpc>
                <a:spcPct val="100000"/>
              </a:lnSpc>
              <a:spcBef>
                <a:spcPts val="1600"/>
              </a:spcBef>
              <a:spcAft>
                <a:spcPts val="0"/>
              </a:spcAft>
              <a:buNone/>
            </a:pPr>
            <a:r>
              <a:rPr lang="en"/>
              <a:t>Competitors:</a:t>
            </a:r>
            <a:endParaRPr/>
          </a:p>
          <a:p>
            <a:pPr indent="-342900" lvl="0" marL="457200" rtl="0" algn="l">
              <a:spcBef>
                <a:spcPts val="0"/>
              </a:spcBef>
              <a:spcAft>
                <a:spcPts val="0"/>
              </a:spcAft>
              <a:buSzPts val="1800"/>
              <a:buChar char="●"/>
            </a:pPr>
            <a:r>
              <a:rPr lang="en"/>
              <a:t>Existing small VR apps</a:t>
            </a:r>
            <a:endParaRPr/>
          </a:p>
          <a:p>
            <a:pPr indent="-342900" lvl="0" marL="457200" rtl="0" algn="l">
              <a:spcBef>
                <a:spcPts val="0"/>
              </a:spcBef>
              <a:spcAft>
                <a:spcPts val="0"/>
              </a:spcAft>
              <a:buSzPts val="1800"/>
              <a:buChar char="●"/>
            </a:pPr>
            <a:r>
              <a:rPr lang="en"/>
              <a:t>Limbix</a:t>
            </a:r>
            <a:endParaRPr/>
          </a:p>
          <a:p>
            <a:pPr indent="-342900" lvl="0" marL="457200" rtl="0" algn="l">
              <a:spcBef>
                <a:spcPts val="0"/>
              </a:spcBef>
              <a:spcAft>
                <a:spcPts val="0"/>
              </a:spcAft>
              <a:buSzPts val="1800"/>
              <a:buChar char="●"/>
            </a:pPr>
            <a:r>
              <a:rPr lang="en"/>
              <a:t>Psious</a:t>
            </a:r>
            <a:endParaRPr/>
          </a:p>
          <a:p>
            <a:pPr indent="-342900" lvl="0" marL="457200" rtl="0" algn="l">
              <a:spcBef>
                <a:spcPts val="0"/>
              </a:spcBef>
              <a:spcAft>
                <a:spcPts val="0"/>
              </a:spcAft>
              <a:buSzPts val="1800"/>
              <a:buChar char="●"/>
            </a:pPr>
            <a:r>
              <a:rPr lang="en"/>
              <a:t>Virtually Better</a:t>
            </a:r>
            <a:endParaRPr/>
          </a:p>
          <a:p>
            <a:pPr indent="0" lvl="0" marL="0" rtl="0" algn="l">
              <a:spcBef>
                <a:spcPts val="1600"/>
              </a:spcBef>
              <a:spcAft>
                <a:spcPts val="1600"/>
              </a:spcAft>
              <a:buNone/>
            </a:pPr>
            <a:r>
              <a:t/>
            </a:r>
            <a:endParaRPr/>
          </a:p>
        </p:txBody>
      </p:sp>
      <p:pic>
        <p:nvPicPr>
          <p:cNvPr id="121" name="Google Shape;121;p18"/>
          <p:cNvPicPr preferRelativeResize="0"/>
          <p:nvPr/>
        </p:nvPicPr>
        <p:blipFill>
          <a:blip r:embed="rId4">
            <a:alphaModFix/>
          </a:blip>
          <a:stretch>
            <a:fillRect/>
          </a:stretch>
        </p:blipFill>
        <p:spPr>
          <a:xfrm>
            <a:off x="4761875" y="1135146"/>
            <a:ext cx="3917550" cy="1005000"/>
          </a:xfrm>
          <a:prstGeom prst="rect">
            <a:avLst/>
          </a:prstGeom>
          <a:noFill/>
          <a:ln>
            <a:noFill/>
          </a:ln>
        </p:spPr>
      </p:pic>
      <p:pic>
        <p:nvPicPr>
          <p:cNvPr id="122" name="Google Shape;122;p18"/>
          <p:cNvPicPr preferRelativeResize="0"/>
          <p:nvPr/>
        </p:nvPicPr>
        <p:blipFill>
          <a:blip r:embed="rId5">
            <a:alphaModFix/>
          </a:blip>
          <a:stretch>
            <a:fillRect/>
          </a:stretch>
        </p:blipFill>
        <p:spPr>
          <a:xfrm>
            <a:off x="4517450" y="1962146"/>
            <a:ext cx="4406401" cy="1494704"/>
          </a:xfrm>
          <a:prstGeom prst="rect">
            <a:avLst/>
          </a:prstGeom>
          <a:noFill/>
          <a:ln>
            <a:noFill/>
          </a:ln>
        </p:spPr>
      </p:pic>
      <p:sp>
        <p:nvSpPr>
          <p:cNvPr id="123" name="Google Shape;123;p18"/>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8"/>
          <p:cNvPicPr preferRelativeResize="0"/>
          <p:nvPr/>
        </p:nvPicPr>
        <p:blipFill>
          <a:blip r:embed="rId6">
            <a:alphaModFix/>
          </a:blip>
          <a:stretch>
            <a:fillRect/>
          </a:stretch>
        </p:blipFill>
        <p:spPr>
          <a:xfrm>
            <a:off x="3689500" y="3456845"/>
            <a:ext cx="5135436" cy="85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19"/>
          <p:cNvSpPr txBox="1"/>
          <p:nvPr>
            <p:ph type="title"/>
          </p:nvPr>
        </p:nvSpPr>
        <p:spPr>
          <a:xfrm>
            <a:off x="355475" y="499750"/>
            <a:ext cx="8290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Business Plan</a:t>
            </a:r>
            <a:endParaRPr/>
          </a:p>
        </p:txBody>
      </p:sp>
      <p:sp>
        <p:nvSpPr>
          <p:cNvPr id="130" name="Google Shape;130;p19"/>
          <p:cNvSpPr txBox="1"/>
          <p:nvPr>
            <p:ph idx="1" type="body"/>
          </p:nvPr>
        </p:nvSpPr>
        <p:spPr>
          <a:xfrm>
            <a:off x="355475" y="1135150"/>
            <a:ext cx="4170000" cy="3661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Partner with clinicians</a:t>
            </a:r>
            <a:endParaRPr/>
          </a:p>
          <a:p>
            <a:pPr indent="-317500" lvl="1" marL="914400" rtl="0" algn="l">
              <a:spcBef>
                <a:spcPts val="0"/>
              </a:spcBef>
              <a:spcAft>
                <a:spcPts val="0"/>
              </a:spcAft>
              <a:buSzPts val="1400"/>
              <a:buChar char="○"/>
            </a:pPr>
            <a:r>
              <a:rPr lang="en"/>
              <a:t>Kennedy Krieger Institute</a:t>
            </a:r>
            <a:endParaRPr/>
          </a:p>
          <a:p>
            <a:pPr indent="-342900" lvl="0" marL="457200" rtl="0" algn="l">
              <a:spcBef>
                <a:spcPts val="0"/>
              </a:spcBef>
              <a:spcAft>
                <a:spcPts val="0"/>
              </a:spcAft>
              <a:buSzPts val="1800"/>
              <a:buChar char="●"/>
            </a:pPr>
            <a:r>
              <a:rPr lang="en"/>
              <a:t>FDA Pre-submission</a:t>
            </a:r>
            <a:endParaRPr/>
          </a:p>
          <a:p>
            <a:pPr indent="-342900" lvl="0" marL="457200" rtl="0" algn="l">
              <a:spcBef>
                <a:spcPts val="0"/>
              </a:spcBef>
              <a:spcAft>
                <a:spcPts val="0"/>
              </a:spcAft>
              <a:buSzPts val="1800"/>
              <a:buChar char="●"/>
            </a:pPr>
            <a:r>
              <a:rPr lang="en"/>
              <a:t>Subscription business model</a:t>
            </a:r>
            <a:endParaRPr/>
          </a:p>
          <a:p>
            <a:pPr indent="-317500" lvl="1" marL="914400" rtl="0" algn="l">
              <a:spcBef>
                <a:spcPts val="0"/>
              </a:spcBef>
              <a:spcAft>
                <a:spcPts val="0"/>
              </a:spcAft>
              <a:buSzPts val="1400"/>
              <a:buChar char="○"/>
            </a:pPr>
            <a:r>
              <a:rPr lang="en"/>
              <a:t>Consistent income</a:t>
            </a:r>
            <a:endParaRPr/>
          </a:p>
          <a:p>
            <a:pPr indent="-317500" lvl="1" marL="914400" rtl="0" algn="l">
              <a:spcBef>
                <a:spcPts val="0"/>
              </a:spcBef>
              <a:spcAft>
                <a:spcPts val="0"/>
              </a:spcAft>
              <a:buSzPts val="1400"/>
              <a:buChar char="○"/>
            </a:pPr>
            <a:r>
              <a:rPr lang="en"/>
              <a:t>Accessible and familiar</a:t>
            </a:r>
            <a:endParaRPr/>
          </a:p>
          <a:p>
            <a:pPr indent="-317500" lvl="1" marL="914400" rtl="0" algn="l">
              <a:spcBef>
                <a:spcPts val="0"/>
              </a:spcBef>
              <a:spcAft>
                <a:spcPts val="0"/>
              </a:spcAft>
              <a:buSzPts val="1400"/>
              <a:buChar char="○"/>
            </a:pPr>
            <a:r>
              <a:rPr lang="en"/>
              <a:t>Fair to users</a:t>
            </a:r>
            <a:endParaRPr/>
          </a:p>
          <a:p>
            <a:pPr indent="-342900" lvl="0" marL="457200" rtl="0" algn="l">
              <a:spcBef>
                <a:spcPts val="0"/>
              </a:spcBef>
              <a:spcAft>
                <a:spcPts val="0"/>
              </a:spcAft>
              <a:buSzPts val="1800"/>
              <a:buChar char="●"/>
            </a:pPr>
            <a:r>
              <a:rPr lang="en"/>
              <a:t>Estimated Revenue:</a:t>
            </a:r>
            <a:endParaRPr/>
          </a:p>
          <a:p>
            <a:pPr indent="-317500" lvl="1" marL="914400" rtl="0" algn="l">
              <a:spcBef>
                <a:spcPts val="0"/>
              </a:spcBef>
              <a:spcAft>
                <a:spcPts val="0"/>
              </a:spcAft>
              <a:buSzPts val="1400"/>
              <a:buChar char="○"/>
            </a:pPr>
            <a:r>
              <a:rPr lang="en"/>
              <a:t>Patient estimate from Luke?</a:t>
            </a:r>
            <a:endParaRPr/>
          </a:p>
          <a:p>
            <a:pPr indent="-342900" lvl="0" marL="457200" rtl="0" algn="l">
              <a:spcBef>
                <a:spcPts val="0"/>
              </a:spcBef>
              <a:spcAft>
                <a:spcPts val="0"/>
              </a:spcAft>
              <a:buSzPts val="1800"/>
              <a:buChar char="●"/>
            </a:pPr>
            <a:r>
              <a:rPr lang="en" sz="1800"/>
              <a:t>$500,000 to get started</a:t>
            </a:r>
            <a:endParaRPr sz="1800"/>
          </a:p>
          <a:p>
            <a:pPr indent="-317500" lvl="1" marL="914400" rtl="0" algn="l">
              <a:spcBef>
                <a:spcPts val="0"/>
              </a:spcBef>
              <a:spcAft>
                <a:spcPts val="0"/>
              </a:spcAft>
              <a:buSzPts val="1400"/>
              <a:buChar char="○"/>
            </a:pPr>
            <a:r>
              <a:rPr lang="en"/>
              <a:t>Talent, tools, actors, and space</a:t>
            </a:r>
            <a:endParaRPr/>
          </a:p>
          <a:p>
            <a:pPr indent="0" lvl="0" marL="0" rtl="0" algn="l">
              <a:spcBef>
                <a:spcPts val="1600"/>
              </a:spcBef>
              <a:spcAft>
                <a:spcPts val="1600"/>
              </a:spcAft>
              <a:buNone/>
            </a:pPr>
            <a:r>
              <a:t/>
            </a:r>
            <a:endParaRPr/>
          </a:p>
        </p:txBody>
      </p:sp>
      <p:pic>
        <p:nvPicPr>
          <p:cNvPr id="131" name="Google Shape;131;p19"/>
          <p:cNvPicPr preferRelativeResize="0"/>
          <p:nvPr/>
        </p:nvPicPr>
        <p:blipFill>
          <a:blip r:embed="rId4">
            <a:alphaModFix/>
          </a:blip>
          <a:stretch>
            <a:fillRect/>
          </a:stretch>
        </p:blipFill>
        <p:spPr>
          <a:xfrm>
            <a:off x="4960075" y="2452475"/>
            <a:ext cx="2962125" cy="1974750"/>
          </a:xfrm>
          <a:prstGeom prst="rect">
            <a:avLst/>
          </a:prstGeom>
          <a:noFill/>
          <a:ln>
            <a:noFill/>
          </a:ln>
        </p:spPr>
      </p:pic>
      <p:pic>
        <p:nvPicPr>
          <p:cNvPr id="132" name="Google Shape;132;p19"/>
          <p:cNvPicPr preferRelativeResize="0"/>
          <p:nvPr/>
        </p:nvPicPr>
        <p:blipFill rotWithShape="1">
          <a:blip r:embed="rId5">
            <a:alphaModFix/>
          </a:blip>
          <a:srcRect b="12195" l="1729" r="0" t="5405"/>
          <a:stretch/>
        </p:blipFill>
        <p:spPr>
          <a:xfrm>
            <a:off x="4721575" y="767650"/>
            <a:ext cx="3429226" cy="1617376"/>
          </a:xfrm>
          <a:prstGeom prst="rect">
            <a:avLst/>
          </a:prstGeom>
          <a:noFill/>
          <a:ln>
            <a:noFill/>
          </a:ln>
        </p:spPr>
      </p:pic>
      <p:sp>
        <p:nvSpPr>
          <p:cNvPr id="133" name="Google Shape;133;p19"/>
          <p:cNvSpPr txBox="1"/>
          <p:nvPr/>
        </p:nvSpPr>
        <p:spPr>
          <a:xfrm>
            <a:off x="4475400" y="4425750"/>
            <a:ext cx="43263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Lato"/>
                <a:ea typeface="Lato"/>
                <a:cs typeface="Lato"/>
                <a:sym typeface="Lato"/>
              </a:rPr>
              <a:t>https://macintoshhowto.com/google/how-to-use-google-cardboard-vr-with-an-iphone.html</a:t>
            </a:r>
            <a:endParaRPr sz="800">
              <a:latin typeface="Lato"/>
              <a:ea typeface="Lato"/>
              <a:cs typeface="Lato"/>
              <a:sym typeface="Lato"/>
            </a:endParaRPr>
          </a:p>
        </p:txBody>
      </p:sp>
      <p:sp>
        <p:nvSpPr>
          <p:cNvPr id="134" name="Google Shape;134;p19"/>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0"/>
          <p:cNvSpPr txBox="1"/>
          <p:nvPr>
            <p:ph idx="4294967295" type="title"/>
          </p:nvPr>
        </p:nvSpPr>
        <p:spPr>
          <a:xfrm>
            <a:off x="3619450" y="423550"/>
            <a:ext cx="4712400" cy="6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Expenses - First Year</a:t>
            </a:r>
            <a:endParaRPr/>
          </a:p>
        </p:txBody>
      </p:sp>
      <p:sp>
        <p:nvSpPr>
          <p:cNvPr id="140" name="Google Shape;140;p20"/>
          <p:cNvSpPr/>
          <p:nvPr/>
        </p:nvSpPr>
        <p:spPr>
          <a:xfrm>
            <a:off x="360825" y="315275"/>
            <a:ext cx="304200" cy="19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1" name="Google Shape;141;p20"/>
          <p:cNvGraphicFramePr/>
          <p:nvPr/>
        </p:nvGraphicFramePr>
        <p:xfrm>
          <a:off x="3238500" y="1085850"/>
          <a:ext cx="3000000" cy="3000000"/>
        </p:xfrm>
        <a:graphic>
          <a:graphicData uri="http://schemas.openxmlformats.org/drawingml/2006/table">
            <a:tbl>
              <a:tblPr>
                <a:noFill/>
                <a:tableStyleId>{9C77A588-55B6-4F19-A54C-21989A5D02A9}</a:tableStyleId>
              </a:tblPr>
              <a:tblGrid>
                <a:gridCol w="3334675"/>
                <a:gridCol w="1442850"/>
              </a:tblGrid>
              <a:tr h="381000">
                <a:tc>
                  <a:txBody>
                    <a:bodyPr/>
                    <a:lstStyle/>
                    <a:p>
                      <a:pPr indent="0" lvl="0" marL="0" rtl="0" algn="l">
                        <a:spcBef>
                          <a:spcPts val="0"/>
                        </a:spcBef>
                        <a:spcAft>
                          <a:spcPts val="0"/>
                        </a:spcAft>
                        <a:buNone/>
                      </a:pPr>
                      <a:r>
                        <a:rPr b="1" lang="en"/>
                        <a:t>Expense</a:t>
                      </a:r>
                      <a:endParaRPr b="1"/>
                    </a:p>
                  </a:txBody>
                  <a:tcPr marT="91425" marB="91425" marR="91425" marL="91425"/>
                </a:tc>
                <a:tc>
                  <a:txBody>
                    <a:bodyPr/>
                    <a:lstStyle/>
                    <a:p>
                      <a:pPr indent="0" lvl="0" marL="0" rtl="0" algn="r">
                        <a:spcBef>
                          <a:spcPts val="0"/>
                        </a:spcBef>
                        <a:spcAft>
                          <a:spcPts val="0"/>
                        </a:spcAft>
                        <a:buNone/>
                      </a:pPr>
                      <a:r>
                        <a:rPr b="1" lang="en"/>
                        <a:t>Cost</a:t>
                      </a:r>
                      <a:endParaRPr b="1"/>
                    </a:p>
                  </a:txBody>
                  <a:tcPr marT="91425" marB="91425" marR="91425" marL="91425"/>
                </a:tc>
              </a:tr>
              <a:tr h="381000">
                <a:tc>
                  <a:txBody>
                    <a:bodyPr/>
                    <a:lstStyle/>
                    <a:p>
                      <a:pPr indent="0" lvl="0" marL="0" rtl="0" algn="l">
                        <a:spcBef>
                          <a:spcPts val="0"/>
                        </a:spcBef>
                        <a:spcAft>
                          <a:spcPts val="0"/>
                        </a:spcAft>
                        <a:buNone/>
                      </a:pPr>
                      <a:r>
                        <a:rPr lang="en"/>
                        <a:t>Equipment</a:t>
                      </a:r>
                      <a:endParaRPr/>
                    </a:p>
                  </a:txBody>
                  <a:tcPr marT="91425" marB="91425" marR="91425" marL="91425"/>
                </a:tc>
                <a:tc>
                  <a:txBody>
                    <a:bodyPr/>
                    <a:lstStyle/>
                    <a:p>
                      <a:pPr indent="0" lvl="0" marL="0" rtl="0" algn="r">
                        <a:spcBef>
                          <a:spcPts val="0"/>
                        </a:spcBef>
                        <a:spcAft>
                          <a:spcPts val="0"/>
                        </a:spcAft>
                        <a:buNone/>
                      </a:pPr>
                      <a:r>
                        <a:rPr lang="en"/>
                        <a:t>$2,000</a:t>
                      </a:r>
                      <a:endParaRPr/>
                    </a:p>
                  </a:txBody>
                  <a:tcPr marT="91425" marB="91425" marR="91425" marL="91425"/>
                </a:tc>
              </a:tr>
              <a:tr h="352375">
                <a:tc>
                  <a:txBody>
                    <a:bodyPr/>
                    <a:lstStyle/>
                    <a:p>
                      <a:pPr indent="0" lvl="0" marL="0" rtl="0" algn="l">
                        <a:spcBef>
                          <a:spcPts val="0"/>
                        </a:spcBef>
                        <a:spcAft>
                          <a:spcPts val="0"/>
                        </a:spcAft>
                        <a:buNone/>
                      </a:pPr>
                      <a:r>
                        <a:rPr lang="en"/>
                        <a:t>Scenario Creation</a:t>
                      </a:r>
                      <a:endParaRPr/>
                    </a:p>
                  </a:txBody>
                  <a:tcPr marT="91425" marB="91425" marR="91425" marL="91425"/>
                </a:tc>
                <a:tc>
                  <a:txBody>
                    <a:bodyPr/>
                    <a:lstStyle/>
                    <a:p>
                      <a:pPr indent="0" lvl="0" marL="0" rtl="0" algn="r">
                        <a:spcBef>
                          <a:spcPts val="0"/>
                        </a:spcBef>
                        <a:spcAft>
                          <a:spcPts val="0"/>
                        </a:spcAft>
                        <a:buNone/>
                      </a:pPr>
                      <a:r>
                        <a:rPr lang="en"/>
                        <a:t>$8,000</a:t>
                      </a:r>
                      <a:endParaRPr/>
                    </a:p>
                  </a:txBody>
                  <a:tcPr marT="91425" marB="91425" marR="91425" marL="91425"/>
                </a:tc>
              </a:tr>
              <a:tr h="381000">
                <a:tc>
                  <a:txBody>
                    <a:bodyPr/>
                    <a:lstStyle/>
                    <a:p>
                      <a:pPr indent="0" lvl="0" marL="0" rtl="0" algn="l">
                        <a:spcBef>
                          <a:spcPts val="0"/>
                        </a:spcBef>
                        <a:spcAft>
                          <a:spcPts val="0"/>
                        </a:spcAft>
                        <a:buNone/>
                      </a:pPr>
                      <a:r>
                        <a:rPr lang="en"/>
                        <a:t>App Developer Salaries x2</a:t>
                      </a:r>
                      <a:endParaRPr/>
                    </a:p>
                  </a:txBody>
                  <a:tcPr marT="91425" marB="91425" marR="91425" marL="91425"/>
                </a:tc>
                <a:tc>
                  <a:txBody>
                    <a:bodyPr/>
                    <a:lstStyle/>
                    <a:p>
                      <a:pPr indent="0" lvl="0" marL="0" rtl="0" algn="r">
                        <a:spcBef>
                          <a:spcPts val="0"/>
                        </a:spcBef>
                        <a:spcAft>
                          <a:spcPts val="0"/>
                        </a:spcAft>
                        <a:buNone/>
                      </a:pPr>
                      <a:r>
                        <a:rPr lang="en"/>
                        <a:t>$200,000</a:t>
                      </a:r>
                      <a:endParaRPr/>
                    </a:p>
                  </a:txBody>
                  <a:tcPr marT="91425" marB="91425" marR="91425" marL="91425"/>
                </a:tc>
              </a:tr>
              <a:tr h="381000">
                <a:tc>
                  <a:txBody>
                    <a:bodyPr/>
                    <a:lstStyle/>
                    <a:p>
                      <a:pPr indent="0" lvl="0" marL="0" rtl="0" algn="l">
                        <a:spcBef>
                          <a:spcPts val="0"/>
                        </a:spcBef>
                        <a:spcAft>
                          <a:spcPts val="0"/>
                        </a:spcAft>
                        <a:buNone/>
                      </a:pPr>
                      <a:r>
                        <a:rPr lang="en"/>
                        <a:t>Founder Salaries</a:t>
                      </a:r>
                      <a:endParaRPr/>
                    </a:p>
                  </a:txBody>
                  <a:tcPr marT="91425" marB="91425" marR="91425" marL="91425"/>
                </a:tc>
                <a:tc>
                  <a:txBody>
                    <a:bodyPr/>
                    <a:lstStyle/>
                    <a:p>
                      <a:pPr indent="0" lvl="0" marL="0" rtl="0" algn="r">
                        <a:spcBef>
                          <a:spcPts val="0"/>
                        </a:spcBef>
                        <a:spcAft>
                          <a:spcPts val="0"/>
                        </a:spcAft>
                        <a:buNone/>
                      </a:pPr>
                      <a:r>
                        <a:rPr lang="en"/>
                        <a:t>$150,000</a:t>
                      </a:r>
                      <a:endParaRPr/>
                    </a:p>
                  </a:txBody>
                  <a:tcPr marT="91425" marB="91425" marR="91425" marL="91425"/>
                </a:tc>
              </a:tr>
              <a:tr h="381000">
                <a:tc>
                  <a:txBody>
                    <a:bodyPr/>
                    <a:lstStyle/>
                    <a:p>
                      <a:pPr indent="0" lvl="0" marL="0" rtl="0" algn="l">
                        <a:spcBef>
                          <a:spcPts val="0"/>
                        </a:spcBef>
                        <a:spcAft>
                          <a:spcPts val="0"/>
                        </a:spcAft>
                        <a:buNone/>
                      </a:pPr>
                      <a:r>
                        <a:rPr lang="en"/>
                        <a:t>FDA and Clinician Consultants</a:t>
                      </a:r>
                      <a:endParaRPr/>
                    </a:p>
                  </a:txBody>
                  <a:tcPr marT="91425" marB="91425" marR="91425" marL="91425"/>
                </a:tc>
                <a:tc>
                  <a:txBody>
                    <a:bodyPr/>
                    <a:lstStyle/>
                    <a:p>
                      <a:pPr indent="0" lvl="0" marL="0" rtl="0" algn="r">
                        <a:spcBef>
                          <a:spcPts val="0"/>
                        </a:spcBef>
                        <a:spcAft>
                          <a:spcPts val="0"/>
                        </a:spcAft>
                        <a:buNone/>
                      </a:pPr>
                      <a:r>
                        <a:rPr lang="en"/>
                        <a:t>$70,000</a:t>
                      </a:r>
                      <a:endParaRPr/>
                    </a:p>
                  </a:txBody>
                  <a:tcPr marT="91425" marB="91425" marR="91425" marL="91425"/>
                </a:tc>
              </a:tr>
              <a:tr h="381000">
                <a:tc>
                  <a:txBody>
                    <a:bodyPr/>
                    <a:lstStyle/>
                    <a:p>
                      <a:pPr indent="0" lvl="0" marL="0" rtl="0" algn="l">
                        <a:spcBef>
                          <a:spcPts val="0"/>
                        </a:spcBef>
                        <a:spcAft>
                          <a:spcPts val="0"/>
                        </a:spcAft>
                        <a:buNone/>
                      </a:pPr>
                      <a:r>
                        <a:rPr lang="en"/>
                        <a:t>Offices and Maintenance</a:t>
                      </a:r>
                      <a:endParaRPr/>
                    </a:p>
                  </a:txBody>
                  <a:tcPr marT="91425" marB="91425" marR="91425" marL="91425"/>
                </a:tc>
                <a:tc>
                  <a:txBody>
                    <a:bodyPr/>
                    <a:lstStyle/>
                    <a:p>
                      <a:pPr indent="0" lvl="0" marL="0" rtl="0" algn="r">
                        <a:spcBef>
                          <a:spcPts val="0"/>
                        </a:spcBef>
                        <a:spcAft>
                          <a:spcPts val="0"/>
                        </a:spcAft>
                        <a:buNone/>
                      </a:pPr>
                      <a:r>
                        <a:rPr lang="en"/>
                        <a:t>$20,000</a:t>
                      </a:r>
                      <a:endParaRPr/>
                    </a:p>
                  </a:txBody>
                  <a:tcPr marT="91425" marB="91425" marR="91425" marL="91425"/>
                </a:tc>
              </a:tr>
              <a:tr h="381000">
                <a:tc>
                  <a:txBody>
                    <a:bodyPr/>
                    <a:lstStyle/>
                    <a:p>
                      <a:pPr indent="0" lvl="0" marL="0" rtl="0" algn="l">
                        <a:spcBef>
                          <a:spcPts val="0"/>
                        </a:spcBef>
                        <a:spcAft>
                          <a:spcPts val="0"/>
                        </a:spcAft>
                        <a:buNone/>
                      </a:pPr>
                      <a:r>
                        <a:rPr lang="en"/>
                        <a:t>Emergency Funding</a:t>
                      </a:r>
                      <a:endParaRPr/>
                    </a:p>
                  </a:txBody>
                  <a:tcPr marT="91425" marB="91425" marR="91425" marL="91425"/>
                </a:tc>
                <a:tc>
                  <a:txBody>
                    <a:bodyPr/>
                    <a:lstStyle/>
                    <a:p>
                      <a:pPr indent="0" lvl="0" marL="0" rtl="0" algn="r">
                        <a:spcBef>
                          <a:spcPts val="0"/>
                        </a:spcBef>
                        <a:spcAft>
                          <a:spcPts val="0"/>
                        </a:spcAft>
                        <a:buNone/>
                      </a:pPr>
                      <a:r>
                        <a:rPr lang="en"/>
                        <a:t>$50,000</a:t>
                      </a:r>
                      <a:endParaRPr/>
                    </a:p>
                  </a:txBody>
                  <a:tcPr marT="91425" marB="91425" marR="91425" marL="91425"/>
                </a:tc>
              </a:tr>
              <a:tr h="381000">
                <a:tc>
                  <a:txBody>
                    <a:bodyPr/>
                    <a:lstStyle/>
                    <a:p>
                      <a:pPr indent="0" lvl="0" marL="0" rtl="0" algn="l">
                        <a:spcBef>
                          <a:spcPts val="0"/>
                        </a:spcBef>
                        <a:spcAft>
                          <a:spcPts val="0"/>
                        </a:spcAft>
                        <a:buNone/>
                      </a:pPr>
                      <a:r>
                        <a:rPr b="1" lang="en"/>
                        <a:t>Total</a:t>
                      </a:r>
                      <a:endParaRPr b="1"/>
                    </a:p>
                  </a:txBody>
                  <a:tcPr marT="91425" marB="91425" marR="91425" marL="91425"/>
                </a:tc>
                <a:tc>
                  <a:txBody>
                    <a:bodyPr/>
                    <a:lstStyle/>
                    <a:p>
                      <a:pPr indent="0" lvl="0" marL="0" rtl="0" algn="r">
                        <a:spcBef>
                          <a:spcPts val="0"/>
                        </a:spcBef>
                        <a:spcAft>
                          <a:spcPts val="0"/>
                        </a:spcAft>
                        <a:buNone/>
                      </a:pPr>
                      <a:r>
                        <a:rPr b="1" lang="en"/>
                        <a:t>$500,000</a:t>
                      </a:r>
                      <a:endParaRPr b="1"/>
                    </a:p>
                  </a:txBody>
                  <a:tcPr marT="91425" marB="91425" marR="91425" marL="91425"/>
                </a:tc>
              </a:tr>
            </a:tbl>
          </a:graphicData>
        </a:graphic>
      </p:graphicFrame>
      <p:sp>
        <p:nvSpPr>
          <p:cNvPr id="142" name="Google Shape;142;p20"/>
          <p:cNvSpPr txBox="1"/>
          <p:nvPr/>
        </p:nvSpPr>
        <p:spPr>
          <a:xfrm>
            <a:off x="355562" y="3516450"/>
            <a:ext cx="25224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https://pxhere.com/en/photo/1449659</a:t>
            </a:r>
            <a:endParaRPr/>
          </a:p>
        </p:txBody>
      </p:sp>
      <p:pic>
        <p:nvPicPr>
          <p:cNvPr id="143" name="Google Shape;143;p20"/>
          <p:cNvPicPr preferRelativeResize="0"/>
          <p:nvPr/>
        </p:nvPicPr>
        <p:blipFill rotWithShape="1">
          <a:blip r:embed="rId5">
            <a:alphaModFix/>
          </a:blip>
          <a:srcRect b="0" l="0" r="12755" t="0"/>
          <a:stretch/>
        </p:blipFill>
        <p:spPr>
          <a:xfrm>
            <a:off x="210725" y="1362225"/>
            <a:ext cx="2812074" cy="2154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type="ctrTitle"/>
          </p:nvPr>
        </p:nvSpPr>
        <p:spPr>
          <a:xfrm>
            <a:off x="1205400" y="401625"/>
            <a:ext cx="82599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Questions?</a:t>
            </a:r>
            <a:endParaRPr sz="2400"/>
          </a:p>
        </p:txBody>
      </p:sp>
      <p:pic>
        <p:nvPicPr>
          <p:cNvPr id="149" name="Google Shape;149;p21"/>
          <p:cNvPicPr preferRelativeResize="0"/>
          <p:nvPr/>
        </p:nvPicPr>
        <p:blipFill rotWithShape="1">
          <a:blip r:embed="rId3">
            <a:alphaModFix/>
          </a:blip>
          <a:srcRect b="19131" l="0" r="0" t="14896"/>
          <a:stretch/>
        </p:blipFill>
        <p:spPr>
          <a:xfrm>
            <a:off x="2700337" y="1304193"/>
            <a:ext cx="3743325" cy="2469532"/>
          </a:xfrm>
          <a:prstGeom prst="rect">
            <a:avLst/>
          </a:prstGeom>
          <a:noFill/>
          <a:ln>
            <a:noFill/>
          </a:ln>
        </p:spPr>
      </p:pic>
      <p:sp>
        <p:nvSpPr>
          <p:cNvPr id="150" name="Google Shape;150;p21"/>
          <p:cNvSpPr txBox="1"/>
          <p:nvPr/>
        </p:nvSpPr>
        <p:spPr>
          <a:xfrm rot="-1101354">
            <a:off x="3498549" y="1623982"/>
            <a:ext cx="1581362" cy="14181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acifico"/>
                <a:ea typeface="Pacifico"/>
                <a:cs typeface="Pacifico"/>
                <a:sym typeface="Pacifico"/>
              </a:rPr>
              <a:t>Sia</a:t>
            </a:r>
            <a:endParaRPr sz="6000">
              <a:latin typeface="Pacifico"/>
              <a:ea typeface="Pacifico"/>
              <a:cs typeface="Pacifico"/>
              <a:sym typeface="Pacifico"/>
            </a:endParaRPr>
          </a:p>
        </p:txBody>
      </p:sp>
      <p:pic>
        <p:nvPicPr>
          <p:cNvPr id="151" name="Google Shape;151;p21"/>
          <p:cNvPicPr preferRelativeResize="0"/>
          <p:nvPr/>
        </p:nvPicPr>
        <p:blipFill rotWithShape="1">
          <a:blip r:embed="rId4">
            <a:alphaModFix/>
          </a:blip>
          <a:srcRect b="36434" l="0" r="0" t="28795"/>
          <a:stretch/>
        </p:blipFill>
        <p:spPr>
          <a:xfrm>
            <a:off x="2557863" y="2933649"/>
            <a:ext cx="4028274" cy="1400625"/>
          </a:xfrm>
          <a:prstGeom prst="rect">
            <a:avLst/>
          </a:prstGeom>
          <a:noFill/>
          <a:ln>
            <a:noFill/>
          </a:ln>
        </p:spPr>
      </p:pic>
      <p:sp>
        <p:nvSpPr>
          <p:cNvPr id="152" name="Google Shape;152;p21"/>
          <p:cNvSpPr/>
          <p:nvPr/>
        </p:nvSpPr>
        <p:spPr>
          <a:xfrm>
            <a:off x="382050" y="48950"/>
            <a:ext cx="268800" cy="141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txBox="1"/>
          <p:nvPr/>
        </p:nvSpPr>
        <p:spPr>
          <a:xfrm>
            <a:off x="1969625" y="4110550"/>
            <a:ext cx="56601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Special thanks to Dr. Luke Kalb, Dr. Amy Keefer, and Dr. Joe McGuire</a:t>
            </a:r>
            <a:endParaRPr>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