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bin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tamaran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46"/>
  </p:normalViewPr>
  <p:slideViewPr>
    <p:cSldViewPr snapToGrid="0">
      <p:cViewPr varScale="1">
        <p:scale>
          <a:sx n="85" d="100"/>
          <a:sy n="85" d="100"/>
        </p:scale>
        <p:origin x="861" y="6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38145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118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124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8783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8314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8583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117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025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bin"/>
              <a:buNone/>
              <a:defRPr sz="36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4334603" y="-1417408"/>
            <a:ext cx="3522794" cy="1102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3756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2072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0388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98703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9870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9870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9870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98703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98703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7249746" y="2265181"/>
            <a:ext cx="5183073" cy="200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131526" y="-680877"/>
            <a:ext cx="5183073" cy="789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3756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2072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0388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98703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9870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9870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9870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98703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98703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8993673" y="5956137"/>
            <a:ext cx="132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0446615" y="5956137"/>
            <a:ext cx="1164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33756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2072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0388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98703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9870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9870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9870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98703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98703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bin"/>
              <a:buNone/>
              <a:defRPr sz="36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  <a:defRPr sz="18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390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33756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2072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0388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98703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9870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9870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9870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98703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98703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33756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2072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0388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98703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9870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9870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9870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98703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98703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r" rtl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024"/>
              <a:buFont typeface="Noto Sans Symbols"/>
              <a:buNone/>
              <a:defRPr sz="22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3756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2072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0388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98703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9870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9870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9870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98703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98703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523735" y="2250892"/>
            <a:ext cx="5087073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r" rtl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024"/>
              <a:buFont typeface="Noto Sans Symbols"/>
              <a:buNone/>
              <a:defRPr sz="22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4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217709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3756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2072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0388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98703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9870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9870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9870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98703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98703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Shape 57"/>
          <p:cNvSpPr/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Cabin"/>
              <a:buNone/>
              <a:defRPr sz="20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4544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40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3756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22072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0388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0388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0388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0388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0388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0388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5740823" y="5262296"/>
            <a:ext cx="586998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r" rtl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accent2"/>
              </a:buClr>
              <a:buSzPts val="1012"/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012"/>
              <a:buFont typeface="Noto Sans Symbols"/>
              <a:buNone/>
              <a:defRPr sz="11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92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828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bin"/>
              <a:buNone/>
              <a:defRPr sz="24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r" rtl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92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828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33756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2072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0388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98703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9870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9870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98704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98703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98703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3468147" y="1438550"/>
            <a:ext cx="7781100" cy="1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bin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ON-SITE POLYMER CAST</a:t>
            </a:r>
            <a:endParaRPr sz="3600" b="0" i="0" u="none" strike="noStrike" cap="none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458950" y="4919564"/>
            <a:ext cx="10993500" cy="1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41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DAVID SVETLIZKY</a:t>
            </a:r>
            <a:endParaRPr sz="2400" b="0" i="0" u="none" strike="noStrike" cap="none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41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RAVIT YEHOSHUA</a:t>
            </a:r>
            <a:endParaRPr sz="2400" b="0" i="0" u="none" strike="noStrike" cap="none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41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MOR FIEGENBAUM</a:t>
            </a:r>
            <a:endParaRPr sz="2400" b="0" i="0" u="none" strike="noStrike" cap="none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48"/>
              </a:spcBef>
              <a:spcAft>
                <a:spcPts val="0"/>
              </a:spcAft>
              <a:buClr>
                <a:schemeClr val="accent2"/>
              </a:buClr>
              <a:buSzPts val="1141"/>
              <a:buFont typeface="Noto Sans Symbols"/>
              <a:buNone/>
            </a:pPr>
            <a:endParaRPr sz="2400" b="0" i="0" u="none" strike="noStrike" cap="none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t="7449"/>
          <a:stretch/>
        </p:blipFill>
        <p:spPr>
          <a:xfrm>
            <a:off x="5218150" y="636400"/>
            <a:ext cx="1475100" cy="13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ON-SITE POLYMER CAST</a:t>
            </a:r>
            <a:endParaRPr sz="2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1009175" y="2462875"/>
            <a:ext cx="8273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Problem:</a:t>
            </a:r>
            <a:endParaRPr sz="3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conventional plaster casting is heavy, itchy and no water prof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1679825" y="4598920"/>
            <a:ext cx="6931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solution:</a:t>
            </a:r>
            <a:endParaRPr sz="3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Low cost, easy to use UV curable cast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l="10233" t="7450"/>
          <a:stretch/>
        </p:blipFill>
        <p:spPr>
          <a:xfrm>
            <a:off x="10704950" y="716050"/>
            <a:ext cx="975350" cy="9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2375" y="2107975"/>
            <a:ext cx="1276100" cy="19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86078" y="4439375"/>
            <a:ext cx="1608696" cy="193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28971" y="4817114"/>
            <a:ext cx="1110125" cy="11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THE PRODUCT</a:t>
            </a:r>
            <a:endParaRPr sz="2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187125" y="4507152"/>
            <a:ext cx="11029615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1750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Simple “low tech” solution for 3D printed cast</a:t>
            </a:r>
            <a:endParaRPr sz="1800" b="0" i="0" u="none" strike="noStrike" cap="non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1750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No need in complex scanning and modeling devices and technicians</a:t>
            </a:r>
            <a:endParaRPr sz="1800" b="0" i="0" u="none" strike="noStrike" cap="non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1750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Easy to use kit</a:t>
            </a:r>
            <a:endParaRPr sz="1800" b="0" i="0" u="none" strike="noStrike" cap="non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1750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The material is not in contact with the skin</a:t>
            </a:r>
            <a:endParaRPr sz="1800" b="0" i="0" u="none" strike="noStrike" cap="non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06000" marR="0" lvl="0" indent="-200844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1846" y="2398428"/>
            <a:ext cx="625939" cy="7120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Shape 117"/>
          <p:cNvCxnSpPr/>
          <p:nvPr/>
        </p:nvCxnSpPr>
        <p:spPr>
          <a:xfrm>
            <a:off x="2772637" y="2810908"/>
            <a:ext cx="883800" cy="5400"/>
          </a:xfrm>
          <a:prstGeom prst="straightConnector1">
            <a:avLst/>
          </a:prstGeom>
          <a:noFill/>
          <a:ln w="76200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8" name="Shape 118"/>
          <p:cNvCxnSpPr/>
          <p:nvPr/>
        </p:nvCxnSpPr>
        <p:spPr>
          <a:xfrm>
            <a:off x="4661663" y="2816171"/>
            <a:ext cx="883800" cy="5400"/>
          </a:xfrm>
          <a:prstGeom prst="straightConnector1">
            <a:avLst/>
          </a:prstGeom>
          <a:noFill/>
          <a:ln w="76200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9" name="Shape 119"/>
          <p:cNvSpPr txBox="1"/>
          <p:nvPr/>
        </p:nvSpPr>
        <p:spPr>
          <a:xfrm>
            <a:off x="1547719" y="3347759"/>
            <a:ext cx="153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Elastic hand cover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the injured area</a:t>
            </a: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3218221" y="3224084"/>
            <a:ext cx="20037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Mixing the epoxy with UV initiator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a viscous  paste</a:t>
            </a: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5235603" y="3331728"/>
            <a:ext cx="1827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Spreading the polymer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the Elastic cover.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Shape 122"/>
          <p:cNvCxnSpPr/>
          <p:nvPr/>
        </p:nvCxnSpPr>
        <p:spPr>
          <a:xfrm>
            <a:off x="6528813" y="2816171"/>
            <a:ext cx="883800" cy="5400"/>
          </a:xfrm>
          <a:prstGeom prst="straightConnector1">
            <a:avLst/>
          </a:prstGeom>
          <a:noFill/>
          <a:ln w="76200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5133" y="2437969"/>
            <a:ext cx="854854" cy="91159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9044116" y="3331728"/>
            <a:ext cx="1453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Removing the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elastic hand cover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5757529" y="3327959"/>
            <a:ext cx="4572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Hardening the polymer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UV lump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4518" y="2415030"/>
            <a:ext cx="854854" cy="911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×ª××¦××ª ×ª××× × ×¢×××¨ âªuv lightâ¬â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468513">
            <a:off x="7434608" y="2567758"/>
            <a:ext cx="609596" cy="4475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Shape 128"/>
          <p:cNvCxnSpPr/>
          <p:nvPr/>
        </p:nvCxnSpPr>
        <p:spPr>
          <a:xfrm>
            <a:off x="8596482" y="2821434"/>
            <a:ext cx="883800" cy="5400"/>
          </a:xfrm>
          <a:prstGeom prst="straightConnector1">
            <a:avLst/>
          </a:prstGeom>
          <a:noFill/>
          <a:ln w="76200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6673" y="2614420"/>
            <a:ext cx="374343" cy="42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48758" y="2420230"/>
            <a:ext cx="739202" cy="73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40702" y="2552779"/>
            <a:ext cx="471962" cy="47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8">
            <a:alphaModFix/>
          </a:blip>
          <a:srcRect l="18769" r="35044"/>
          <a:stretch/>
        </p:blipFill>
        <p:spPr>
          <a:xfrm flipH="1">
            <a:off x="6044806" y="2651866"/>
            <a:ext cx="34289" cy="36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9">
            <a:alphaModFix/>
          </a:blip>
          <a:srcRect l="10233" t="7450"/>
          <a:stretch/>
        </p:blipFill>
        <p:spPr>
          <a:xfrm>
            <a:off x="10704950" y="716050"/>
            <a:ext cx="975350" cy="9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MARKET SURVEY</a:t>
            </a:r>
            <a:endParaRPr sz="2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39" name="Shape 139"/>
          <p:cNvGrpSpPr/>
          <p:nvPr/>
        </p:nvGrpSpPr>
        <p:grpSpPr>
          <a:xfrm>
            <a:off x="938043" y="2106423"/>
            <a:ext cx="10315913" cy="691200"/>
            <a:chOff x="3236" y="15172"/>
            <a:chExt cx="6753440" cy="691200"/>
          </a:xfrm>
        </p:grpSpPr>
        <p:sp>
          <p:nvSpPr>
            <p:cNvPr id="140" name="Shape 140"/>
            <p:cNvSpPr/>
            <p:nvPr/>
          </p:nvSpPr>
          <p:spPr>
            <a:xfrm>
              <a:off x="3236" y="15172"/>
              <a:ext cx="3155813" cy="691200"/>
            </a:xfrm>
            <a:prstGeom prst="rect">
              <a:avLst/>
            </a:prstGeom>
            <a:solidFill>
              <a:srgbClr val="173160"/>
            </a:solidFill>
            <a:ln w="22225" cap="rnd" cmpd="sng">
              <a:solidFill>
                <a:srgbClr val="173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3236" y="15172"/>
              <a:ext cx="3155813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bin"/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     Orthopedic cast</a:t>
              </a:r>
              <a:endParaRPr sz="2400" b="0" i="0" u="none" strike="noStrike" cap="none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3600863" y="15172"/>
              <a:ext cx="3155813" cy="691200"/>
            </a:xfrm>
            <a:prstGeom prst="rect">
              <a:avLst/>
            </a:prstGeom>
            <a:solidFill>
              <a:srgbClr val="173160"/>
            </a:solidFill>
            <a:ln w="22225" cap="rnd" cmpd="sng">
              <a:solidFill>
                <a:srgbClr val="173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x="3600863" y="15172"/>
              <a:ext cx="3155813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bin"/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        3D Cast </a:t>
              </a:r>
              <a:endParaRPr sz="2400" b="0" i="0" u="none" strike="noStrike" cap="none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l="17088" t="31856" b="5283"/>
          <a:stretch/>
        </p:blipFill>
        <p:spPr>
          <a:xfrm>
            <a:off x="4513811" y="2106423"/>
            <a:ext cx="1253065" cy="69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 t="20738" b="13533"/>
          <a:stretch/>
        </p:blipFill>
        <p:spPr>
          <a:xfrm>
            <a:off x="10033463" y="2106423"/>
            <a:ext cx="1220494" cy="6995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Shape 146"/>
          <p:cNvGrpSpPr/>
          <p:nvPr/>
        </p:nvGrpSpPr>
        <p:grpSpPr>
          <a:xfrm>
            <a:off x="931810" y="3023578"/>
            <a:ext cx="3069974" cy="3039494"/>
            <a:chOff x="771406" y="1744"/>
            <a:chExt cx="2055913" cy="2170130"/>
          </a:xfrm>
        </p:grpSpPr>
        <p:sp>
          <p:nvSpPr>
            <p:cNvPr id="147" name="Shape 147"/>
            <p:cNvSpPr/>
            <p:nvPr/>
          </p:nvSpPr>
          <p:spPr>
            <a:xfrm>
              <a:off x="771406" y="1744"/>
              <a:ext cx="913739" cy="456869"/>
            </a:xfrm>
            <a:prstGeom prst="roundRect">
              <a:avLst>
                <a:gd name="adj" fmla="val 10000"/>
              </a:avLst>
            </a:prstGeom>
            <a:solidFill>
              <a:srgbClr val="17316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148"/>
            <p:cNvSpPr txBox="1"/>
            <p:nvPr/>
          </p:nvSpPr>
          <p:spPr>
            <a:xfrm>
              <a:off x="784787" y="15125"/>
              <a:ext cx="886977" cy="430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0475" rIns="45700" bIns="304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Pros</a:t>
              </a:r>
              <a:endParaRPr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817060" y="458613"/>
              <a:ext cx="91440" cy="34265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  <a:lnTo>
                    <a:pt x="179912" y="120000"/>
                  </a:lnTo>
                </a:path>
              </a:pathLst>
            </a:custGeom>
            <a:noFill/>
            <a:ln w="25400" cap="flat" cmpd="sng">
              <a:solidFill>
                <a:srgbClr val="1126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0" name="Shape 150"/>
            <p:cNvSpPr/>
            <p:nvPr/>
          </p:nvSpPr>
          <p:spPr>
            <a:xfrm>
              <a:off x="954154" y="572831"/>
              <a:ext cx="730991" cy="45686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173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151"/>
            <p:cNvSpPr txBox="1"/>
            <p:nvPr/>
          </p:nvSpPr>
          <p:spPr>
            <a:xfrm>
              <a:off x="967535" y="586212"/>
              <a:ext cx="704229" cy="430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13950" rIns="20950" bIns="1395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Low cost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817060" y="458613"/>
              <a:ext cx="91440" cy="9137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  <a:lnTo>
                    <a:pt x="179912" y="120000"/>
                  </a:lnTo>
                </a:path>
              </a:pathLst>
            </a:custGeom>
            <a:noFill/>
            <a:ln w="25400" cap="flat" cmpd="sng">
              <a:solidFill>
                <a:srgbClr val="1126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3" name="Shape 153"/>
            <p:cNvSpPr/>
            <p:nvPr/>
          </p:nvSpPr>
          <p:spPr>
            <a:xfrm>
              <a:off x="954154" y="1143918"/>
              <a:ext cx="730991" cy="45686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173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Shape 154"/>
            <p:cNvSpPr txBox="1"/>
            <p:nvPr/>
          </p:nvSpPr>
          <p:spPr>
            <a:xfrm>
              <a:off x="967535" y="1157299"/>
              <a:ext cx="704229" cy="430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13950" rIns="20950" bIns="1395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High </a:t>
              </a:r>
              <a:r>
                <a:rPr lang="en-US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moldability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817060" y="458613"/>
              <a:ext cx="91440" cy="14848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  <a:lnTo>
                    <a:pt x="179912" y="120000"/>
                  </a:lnTo>
                </a:path>
              </a:pathLst>
            </a:custGeom>
            <a:noFill/>
            <a:ln w="25400" cap="flat" cmpd="sng">
              <a:solidFill>
                <a:srgbClr val="1126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6" name="Shape 156"/>
            <p:cNvSpPr/>
            <p:nvPr/>
          </p:nvSpPr>
          <p:spPr>
            <a:xfrm>
              <a:off x="954154" y="1715005"/>
              <a:ext cx="730991" cy="45686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173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967535" y="1728386"/>
              <a:ext cx="704229" cy="430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13950" rIns="20950" bIns="1395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Low tech</a:t>
              </a: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1913580" y="1744"/>
              <a:ext cx="913739" cy="456869"/>
            </a:xfrm>
            <a:prstGeom prst="roundRect">
              <a:avLst>
                <a:gd name="adj" fmla="val 10000"/>
              </a:avLst>
            </a:prstGeom>
            <a:solidFill>
              <a:srgbClr val="17316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Shape 159"/>
            <p:cNvSpPr txBox="1"/>
            <p:nvPr/>
          </p:nvSpPr>
          <p:spPr>
            <a:xfrm>
              <a:off x="1926961" y="15125"/>
              <a:ext cx="886977" cy="430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0475" rIns="45700" bIns="304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Cons</a:t>
              </a:r>
              <a:endParaRPr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1959234" y="458613"/>
              <a:ext cx="91440" cy="34265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  <a:lnTo>
                    <a:pt x="179912" y="120000"/>
                  </a:lnTo>
                </a:path>
              </a:pathLst>
            </a:custGeom>
            <a:noFill/>
            <a:ln w="25400" cap="flat" cmpd="sng">
              <a:solidFill>
                <a:srgbClr val="1126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1" name="Shape 161"/>
            <p:cNvSpPr/>
            <p:nvPr/>
          </p:nvSpPr>
          <p:spPr>
            <a:xfrm>
              <a:off x="2096328" y="572831"/>
              <a:ext cx="730991" cy="45686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173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Shape 162"/>
            <p:cNvSpPr txBox="1"/>
            <p:nvPr/>
          </p:nvSpPr>
          <p:spPr>
            <a:xfrm>
              <a:off x="2109709" y="586212"/>
              <a:ext cx="704229" cy="430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13950" rIns="20950" bIns="1395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Heavy</a:t>
              </a: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1959234" y="458613"/>
              <a:ext cx="91440" cy="9137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  <a:lnTo>
                    <a:pt x="179912" y="120000"/>
                  </a:lnTo>
                </a:path>
              </a:pathLst>
            </a:custGeom>
            <a:noFill/>
            <a:ln w="25400" cap="flat" cmpd="sng">
              <a:solidFill>
                <a:srgbClr val="1126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4" name="Shape 164"/>
            <p:cNvSpPr/>
            <p:nvPr/>
          </p:nvSpPr>
          <p:spPr>
            <a:xfrm>
              <a:off x="2096328" y="1143918"/>
              <a:ext cx="730991" cy="45686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173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 txBox="1"/>
            <p:nvPr/>
          </p:nvSpPr>
          <p:spPr>
            <a:xfrm>
              <a:off x="2109709" y="1157299"/>
              <a:ext cx="704229" cy="430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13950" rIns="20950" bIns="1395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Not water resistance</a:t>
              </a: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1959234" y="458613"/>
              <a:ext cx="91440" cy="14848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  <a:lnTo>
                    <a:pt x="179912" y="120000"/>
                  </a:lnTo>
                </a:path>
              </a:pathLst>
            </a:custGeom>
            <a:noFill/>
            <a:ln w="25400" cap="flat" cmpd="sng">
              <a:solidFill>
                <a:srgbClr val="1126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7" name="Shape 167"/>
            <p:cNvSpPr/>
            <p:nvPr/>
          </p:nvSpPr>
          <p:spPr>
            <a:xfrm>
              <a:off x="2096328" y="1715005"/>
              <a:ext cx="730991" cy="45686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173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 txBox="1"/>
            <p:nvPr/>
          </p:nvSpPr>
          <p:spPr>
            <a:xfrm>
              <a:off x="2109709" y="1728386"/>
              <a:ext cx="704229" cy="430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13950" rIns="20950" bIns="1395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Itchy</a:t>
              </a: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9" name="Shape 169"/>
          <p:cNvPicPr preferRelativeResize="0"/>
          <p:nvPr/>
        </p:nvPicPr>
        <p:blipFill rotWithShape="1">
          <a:blip r:embed="rId5">
            <a:alphaModFix/>
          </a:blip>
          <a:srcRect l="10233" t="7450"/>
          <a:stretch/>
        </p:blipFill>
        <p:spPr>
          <a:xfrm>
            <a:off x="10704950" y="716050"/>
            <a:ext cx="975350" cy="985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Shape 170"/>
          <p:cNvGrpSpPr/>
          <p:nvPr/>
        </p:nvGrpSpPr>
        <p:grpSpPr>
          <a:xfrm>
            <a:off x="6383402" y="3023578"/>
            <a:ext cx="3069974" cy="4500628"/>
            <a:chOff x="1978751" y="2004"/>
            <a:chExt cx="1940720" cy="3114048"/>
          </a:xfrm>
        </p:grpSpPr>
        <p:sp>
          <p:nvSpPr>
            <p:cNvPr id="171" name="Shape 171"/>
            <p:cNvSpPr/>
            <p:nvPr/>
          </p:nvSpPr>
          <p:spPr>
            <a:xfrm>
              <a:off x="1978751" y="2004"/>
              <a:ext cx="862500" cy="431400"/>
            </a:xfrm>
            <a:prstGeom prst="roundRect">
              <a:avLst>
                <a:gd name="adj" fmla="val 10000"/>
              </a:avLst>
            </a:prstGeom>
            <a:solidFill>
              <a:srgbClr val="17316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172"/>
            <p:cNvSpPr txBox="1"/>
            <p:nvPr/>
          </p:nvSpPr>
          <p:spPr>
            <a:xfrm>
              <a:off x="1991383" y="14636"/>
              <a:ext cx="8373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29200" rIns="43800" bIns="292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Pros</a:t>
              </a:r>
              <a:endParaRPr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2019288" y="433287"/>
              <a:ext cx="91500" cy="323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  <a:lnTo>
                    <a:pt x="173197" y="120000"/>
                  </a:lnTo>
                </a:path>
              </a:pathLst>
            </a:custGeom>
            <a:noFill/>
            <a:ln w="25400" cap="flat" cmpd="sng">
              <a:solidFill>
                <a:srgbClr val="1126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4" name="Shape 174"/>
            <p:cNvSpPr/>
            <p:nvPr/>
          </p:nvSpPr>
          <p:spPr>
            <a:xfrm>
              <a:off x="2151264" y="541107"/>
              <a:ext cx="690000" cy="4314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25400" cap="flat" cmpd="sng">
              <a:solidFill>
                <a:srgbClr val="173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x="2163896" y="553739"/>
              <a:ext cx="6648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8875" rIns="13325" bIns="88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Anatomically accurate</a:t>
              </a: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2019288" y="433287"/>
              <a:ext cx="91500" cy="86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  <a:lnTo>
                    <a:pt x="173197" y="120000"/>
                  </a:lnTo>
                </a:path>
              </a:pathLst>
            </a:custGeom>
            <a:noFill/>
            <a:ln w="25400" cap="flat" cmpd="sng">
              <a:solidFill>
                <a:srgbClr val="1126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7" name="Shape 177"/>
            <p:cNvSpPr/>
            <p:nvPr/>
          </p:nvSpPr>
          <p:spPr>
            <a:xfrm>
              <a:off x="2151264" y="1080211"/>
              <a:ext cx="690000" cy="4314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25400" cap="flat" cmpd="sng">
              <a:solidFill>
                <a:srgbClr val="173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Shape 178"/>
            <p:cNvSpPr txBox="1"/>
            <p:nvPr/>
          </p:nvSpPr>
          <p:spPr>
            <a:xfrm>
              <a:off x="2163896" y="1092843"/>
              <a:ext cx="6648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8875" rIns="13325" bIns="88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</a:rPr>
                <a:t>Hygienic and </a:t>
              </a:r>
              <a:r>
                <a:rPr lang="en-US" b="0" i="0" u="none" strike="noStrike" cap="none">
                  <a:solidFill>
                    <a:srgbClr val="000000"/>
                  </a:solidFill>
                  <a:sym typeface="Arial"/>
                </a:rPr>
                <a:t>Waterproof</a:t>
              </a:r>
              <a:endParaRPr b="0" i="0" u="none" strike="noStrike" cap="none">
                <a:solidFill>
                  <a:srgbClr val="000000"/>
                </a:solidFill>
                <a:sym typeface="Arial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2019288" y="433287"/>
              <a:ext cx="91500" cy="1401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  <a:lnTo>
                    <a:pt x="173197" y="120000"/>
                  </a:lnTo>
                </a:path>
              </a:pathLst>
            </a:custGeom>
            <a:noFill/>
            <a:ln w="25400" cap="flat" cmpd="sng">
              <a:solidFill>
                <a:srgbClr val="1126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0" name="Shape 180"/>
            <p:cNvSpPr/>
            <p:nvPr/>
          </p:nvSpPr>
          <p:spPr>
            <a:xfrm>
              <a:off x="2151264" y="1619314"/>
              <a:ext cx="690000" cy="4314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25400" cap="flat" cmpd="sng">
              <a:solidFill>
                <a:srgbClr val="173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Shape 181"/>
            <p:cNvSpPr txBox="1"/>
            <p:nvPr/>
          </p:nvSpPr>
          <p:spPr>
            <a:xfrm>
              <a:off x="2163896" y="1631946"/>
              <a:ext cx="6648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8875" rIns="13325" bIns="88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</a:rPr>
                <a:t>Light and </a:t>
              </a:r>
              <a:r>
                <a:rPr lang="en-US" b="0" i="0" u="none" strike="noStrike" cap="none">
                  <a:solidFill>
                    <a:srgbClr val="000000"/>
                  </a:solidFill>
                  <a:sym typeface="Arial"/>
                </a:rPr>
                <a:t>Ventilated</a:t>
              </a:r>
              <a:endParaRPr b="0" i="0" u="none" strike="noStrike" cap="none">
                <a:solidFill>
                  <a:srgbClr val="000000"/>
                </a:solidFill>
                <a:sym typeface="Arial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019288" y="433287"/>
              <a:ext cx="91500" cy="194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  <a:lnTo>
                    <a:pt x="173197" y="120000"/>
                  </a:lnTo>
                </a:path>
              </a:pathLst>
            </a:custGeom>
            <a:noFill/>
            <a:ln w="25400" cap="flat" cmpd="sng">
              <a:solidFill>
                <a:srgbClr val="1126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3" name="Shape 183"/>
            <p:cNvSpPr/>
            <p:nvPr/>
          </p:nvSpPr>
          <p:spPr>
            <a:xfrm>
              <a:off x="2151264" y="2158417"/>
              <a:ext cx="690000" cy="4314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25400" cap="flat" cmpd="sng">
              <a:solidFill>
                <a:srgbClr val="173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Shape 184"/>
            <p:cNvSpPr txBox="1"/>
            <p:nvPr/>
          </p:nvSpPr>
          <p:spPr>
            <a:xfrm>
              <a:off x="2163896" y="2171049"/>
              <a:ext cx="6648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8875" rIns="13325" bIns="8875" anchor="ctr" anchorCtr="0">
              <a:noAutofit/>
            </a:bodyPr>
            <a:lstStyle/>
            <a:p>
              <a:pPr marL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</a:rPr>
                <a:t>Recyclable</a:t>
              </a: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187" name="Shape 187"/>
            <p:cNvSpPr txBox="1"/>
            <p:nvPr/>
          </p:nvSpPr>
          <p:spPr>
            <a:xfrm>
              <a:off x="2163896" y="2710152"/>
              <a:ext cx="6648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8875" rIns="13325" bIns="88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3056958" y="2004"/>
              <a:ext cx="862500" cy="431400"/>
            </a:xfrm>
            <a:prstGeom prst="roundRect">
              <a:avLst>
                <a:gd name="adj" fmla="val 10000"/>
              </a:avLst>
            </a:prstGeom>
            <a:solidFill>
              <a:srgbClr val="17316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Shape 190"/>
            <p:cNvSpPr txBox="1"/>
            <p:nvPr/>
          </p:nvSpPr>
          <p:spPr>
            <a:xfrm>
              <a:off x="3069590" y="14636"/>
              <a:ext cx="8373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29200" rIns="43800" bIns="292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Cons</a:t>
              </a:r>
              <a:endParaRPr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3097494" y="433287"/>
              <a:ext cx="91500" cy="323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  <a:lnTo>
                    <a:pt x="173197" y="120000"/>
                  </a:lnTo>
                </a:path>
              </a:pathLst>
            </a:custGeom>
            <a:noFill/>
            <a:ln w="25400" cap="flat" cmpd="sng">
              <a:solidFill>
                <a:srgbClr val="1126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92" name="Shape 192"/>
            <p:cNvSpPr/>
            <p:nvPr/>
          </p:nvSpPr>
          <p:spPr>
            <a:xfrm>
              <a:off x="3229471" y="541107"/>
              <a:ext cx="690000" cy="4314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25400" cap="flat" cmpd="sng">
              <a:solidFill>
                <a:srgbClr val="173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193"/>
            <p:cNvSpPr txBox="1"/>
            <p:nvPr/>
          </p:nvSpPr>
          <p:spPr>
            <a:xfrm>
              <a:off x="3242103" y="553739"/>
              <a:ext cx="6648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8875" rIns="13325" bIns="88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high cost</a:t>
              </a: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3097494" y="433287"/>
              <a:ext cx="91500" cy="86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  <a:lnTo>
                    <a:pt x="173197" y="120000"/>
                  </a:lnTo>
                </a:path>
              </a:pathLst>
            </a:custGeom>
            <a:noFill/>
            <a:ln w="25400" cap="flat" cmpd="sng">
              <a:solidFill>
                <a:srgbClr val="1126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95" name="Shape 195"/>
            <p:cNvSpPr/>
            <p:nvPr/>
          </p:nvSpPr>
          <p:spPr>
            <a:xfrm>
              <a:off x="3229471" y="1080211"/>
              <a:ext cx="690000" cy="4314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25400" cap="flat" cmpd="sng">
              <a:solidFill>
                <a:srgbClr val="173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3242103" y="1092843"/>
              <a:ext cx="6648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8875" rIns="13325" bIns="88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Requires Engineer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3097494" y="433287"/>
              <a:ext cx="91500" cy="1401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  <a:lnTo>
                    <a:pt x="173197" y="120000"/>
                  </a:lnTo>
                </a:path>
              </a:pathLst>
            </a:custGeom>
            <a:noFill/>
            <a:ln w="25400" cap="flat" cmpd="sng">
              <a:solidFill>
                <a:srgbClr val="11264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98" name="Shape 198"/>
            <p:cNvSpPr/>
            <p:nvPr/>
          </p:nvSpPr>
          <p:spPr>
            <a:xfrm>
              <a:off x="3229471" y="1619314"/>
              <a:ext cx="690000" cy="4314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25400" cap="flat" cmpd="sng">
              <a:solidFill>
                <a:srgbClr val="173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 txBox="1"/>
            <p:nvPr/>
          </p:nvSpPr>
          <p:spPr>
            <a:xfrm>
              <a:off x="3242103" y="1631946"/>
              <a:ext cx="6648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8875" rIns="13325" bIns="88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Long process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https://lh6.googleusercontent.com/oQhxIeKmDfMJAX5buo9PumiGVw7KhPg14fhIWuSh8UCJfuZyW_02R7gEcS0Aufm4i2ot_1pwofA_UsupVeIzuBsMAvK3jOPyu-BQWARp2roHFdCgnvG665HwHZImluhxbxt-gENUikQreFG1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774" y="3233897"/>
            <a:ext cx="648906" cy="106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qmHNIHpaFR7glP2NzVMJSaCGtRfSlHRaCkVMok9XjpI_jDyjtx57mExCQJFsrOz6rQvIPYExjO_x39yF6zU8IepAfHAEgRuvoHWSl-EOi8W5EHYz_r_DsQ6NVC7jocVw4wVe0aPtrTraoTvVP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774" y="4550210"/>
            <a:ext cx="642277" cy="106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YXTpPxJgVMxQdybcDldqmMcqeVGW0dLxXiRtmOxfW3a4il0L4YLVf79qatVXD7RC0CCffrCi81KY7Tf1901nQz2KF4XRowP81AnlJ_itKkAfcDz0CKByRM5_WfgsGlA0nepHndv9_zdx4GLlf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66" y="5841506"/>
            <a:ext cx="639406" cy="92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52396" y="2925963"/>
            <a:ext cx="7402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X-RAY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325288" y="4290708"/>
            <a:ext cx="10081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3D SCAN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325288" y="5589235"/>
            <a:ext cx="10081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3D PRINT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IT’S ALL ABOUT THE MONEY</a:t>
            </a:r>
            <a:endParaRPr sz="2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205" name="Shape 205"/>
          <p:cNvGrpSpPr/>
          <p:nvPr/>
        </p:nvGrpSpPr>
        <p:grpSpPr>
          <a:xfrm>
            <a:off x="873018" y="3894463"/>
            <a:ext cx="10350957" cy="1675064"/>
            <a:chOff x="3236" y="15172"/>
            <a:chExt cx="10350957" cy="1675064"/>
          </a:xfrm>
        </p:grpSpPr>
        <p:sp>
          <p:nvSpPr>
            <p:cNvPr id="206" name="Shape 206"/>
            <p:cNvSpPr/>
            <p:nvPr/>
          </p:nvSpPr>
          <p:spPr>
            <a:xfrm>
              <a:off x="3236" y="15172"/>
              <a:ext cx="3155700" cy="691200"/>
            </a:xfrm>
            <a:prstGeom prst="rect">
              <a:avLst/>
            </a:prstGeom>
            <a:solidFill>
              <a:srgbClr val="173160"/>
            </a:solidFill>
            <a:ln w="22225" cap="rnd" cmpd="sng">
              <a:solidFill>
                <a:srgbClr val="173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Shape 207"/>
            <p:cNvSpPr txBox="1"/>
            <p:nvPr/>
          </p:nvSpPr>
          <p:spPr>
            <a:xfrm>
              <a:off x="3236" y="15172"/>
              <a:ext cx="31557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bin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Orthopedic cast</a:t>
              </a:r>
              <a:endPara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3236" y="706372"/>
              <a:ext cx="3155700" cy="983864"/>
            </a:xfrm>
            <a:prstGeom prst="rect">
              <a:avLst/>
            </a:prstGeom>
            <a:solidFill>
              <a:srgbClr val="CBCCD1">
                <a:alpha val="89411"/>
              </a:srgbClr>
            </a:solidFill>
            <a:ln w="22225" cap="rnd" cmpd="sng">
              <a:solidFill>
                <a:srgbClr val="CBCCD1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Shape 209"/>
            <p:cNvSpPr txBox="1"/>
            <p:nvPr/>
          </p:nvSpPr>
          <p:spPr>
            <a:xfrm>
              <a:off x="3236" y="706372"/>
              <a:ext cx="3155700" cy="983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457200" marR="0" lvl="0" indent="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3600863" y="15172"/>
              <a:ext cx="3155700" cy="691200"/>
            </a:xfrm>
            <a:prstGeom prst="rect">
              <a:avLst/>
            </a:prstGeom>
            <a:solidFill>
              <a:srgbClr val="173160"/>
            </a:solidFill>
            <a:ln w="22225" cap="rnd" cmpd="sng">
              <a:solidFill>
                <a:srgbClr val="173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Shape 211"/>
            <p:cNvSpPr txBox="1"/>
            <p:nvPr/>
          </p:nvSpPr>
          <p:spPr>
            <a:xfrm>
              <a:off x="3600863" y="15172"/>
              <a:ext cx="31557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bin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3D Cast </a:t>
              </a:r>
              <a:endPara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3600863" y="706372"/>
              <a:ext cx="3155700" cy="983864"/>
            </a:xfrm>
            <a:prstGeom prst="rect">
              <a:avLst/>
            </a:prstGeom>
            <a:solidFill>
              <a:srgbClr val="CBCCD1">
                <a:alpha val="89411"/>
              </a:srgbClr>
            </a:solidFill>
            <a:ln w="22225" cap="rnd" cmpd="sng">
              <a:solidFill>
                <a:srgbClr val="CBCCD1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3600863" y="706372"/>
              <a:ext cx="3155700" cy="983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457200" marR="0" lvl="0" indent="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7198490" y="15172"/>
              <a:ext cx="3155700" cy="691200"/>
            </a:xfrm>
            <a:prstGeom prst="rect">
              <a:avLst/>
            </a:prstGeom>
            <a:solidFill>
              <a:srgbClr val="173160"/>
            </a:solidFill>
            <a:ln w="22225" cap="rnd" cmpd="sng">
              <a:solidFill>
                <a:srgbClr val="173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7198490" y="15172"/>
              <a:ext cx="3155700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bin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UV cast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7198490" y="706372"/>
              <a:ext cx="3155700" cy="983864"/>
            </a:xfrm>
            <a:prstGeom prst="rect">
              <a:avLst/>
            </a:prstGeom>
            <a:solidFill>
              <a:srgbClr val="CBCCD1">
                <a:alpha val="89411"/>
              </a:srgbClr>
            </a:solidFill>
            <a:ln w="22225" cap="rnd" cmpd="sng">
              <a:solidFill>
                <a:srgbClr val="CBCCD1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Shape 217"/>
            <p:cNvSpPr txBox="1"/>
            <p:nvPr/>
          </p:nvSpPr>
          <p:spPr>
            <a:xfrm>
              <a:off x="7198493" y="706377"/>
              <a:ext cx="3155700" cy="5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457200" marR="0" lvl="0" indent="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9963" y="2180496"/>
            <a:ext cx="1511314" cy="1348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6408" y="2123184"/>
            <a:ext cx="1623608" cy="134887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5248900" y="4861105"/>
            <a:ext cx="1511400" cy="369300"/>
          </a:xfrm>
          <a:prstGeom prst="rect">
            <a:avLst/>
          </a:prstGeom>
          <a:gradFill>
            <a:gsLst>
              <a:gs pos="0">
                <a:srgbClr val="6AD3EB"/>
              </a:gs>
              <a:gs pos="84000">
                <a:srgbClr val="26B6D5"/>
              </a:gs>
              <a:gs pos="100000">
                <a:srgbClr val="26B6D5"/>
              </a:gs>
            </a:gsLst>
            <a:lin ang="5400012" scaled="0"/>
          </a:gradFill>
          <a:ln>
            <a:noFill/>
          </a:ln>
          <a:effectLst>
            <a:outerShdw blurRad="88900" dist="38100" dir="504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500$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8920842" y="4861096"/>
            <a:ext cx="1338600" cy="369300"/>
          </a:xfrm>
          <a:prstGeom prst="rect">
            <a:avLst/>
          </a:prstGeom>
          <a:gradFill>
            <a:gsLst>
              <a:gs pos="0">
                <a:srgbClr val="6AD3EB"/>
              </a:gs>
              <a:gs pos="84000">
                <a:srgbClr val="26B6D5"/>
              </a:gs>
              <a:gs pos="100000">
                <a:srgbClr val="26B6D5"/>
              </a:gs>
            </a:gsLst>
            <a:lin ang="5400012" scaled="0"/>
          </a:gradFill>
          <a:ln>
            <a:noFill/>
          </a:ln>
          <a:effectLst>
            <a:outerShdw blurRad="88900" dist="38100" dir="504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30-50$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1739189" y="4861096"/>
            <a:ext cx="1338600" cy="369300"/>
          </a:xfrm>
          <a:prstGeom prst="rect">
            <a:avLst/>
          </a:prstGeom>
          <a:gradFill>
            <a:gsLst>
              <a:gs pos="0">
                <a:srgbClr val="6AD3EB"/>
              </a:gs>
              <a:gs pos="84000">
                <a:srgbClr val="26B6D5"/>
              </a:gs>
              <a:gs pos="100000">
                <a:srgbClr val="26B6D5"/>
              </a:gs>
            </a:gsLst>
            <a:lin ang="5400012" scaled="0"/>
          </a:gradFill>
          <a:ln>
            <a:noFill/>
          </a:ln>
          <a:effectLst>
            <a:outerShdw blurRad="88900" dist="38100" dir="504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50$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5151" y="2096777"/>
            <a:ext cx="1364022" cy="14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6">
            <a:alphaModFix/>
          </a:blip>
          <a:srcRect l="10233" t="7450"/>
          <a:stretch/>
        </p:blipFill>
        <p:spPr>
          <a:xfrm>
            <a:off x="10704950" y="716050"/>
            <a:ext cx="975350" cy="9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IT’S ALL ABOUT THE MONEY</a:t>
            </a:r>
            <a:endParaRPr sz="2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6000" lvl="0" indent="-306000" algn="l" rtl="0">
              <a:spcBef>
                <a:spcPts val="960"/>
              </a:spcBef>
            </a:pPr>
            <a:r>
              <a:rPr lang="en-US" dirty="0"/>
              <a:t>6.3 million fractures occur annually in USA</a:t>
            </a:r>
          </a:p>
          <a:p>
            <a:pPr algn="l" rtl="0" fontAlgn="base"/>
            <a:r>
              <a:rPr lang="en-US" dirty="0"/>
              <a:t>A fracture accrues every 5 seconds </a:t>
            </a:r>
          </a:p>
          <a:p>
            <a:pPr algn="l" rtl="0" fontAlgn="base"/>
            <a:r>
              <a:rPr lang="en-US" dirty="0"/>
              <a:t>2.4% are likely to experience a fracture per year</a:t>
            </a:r>
          </a:p>
          <a:p>
            <a:pPr marL="306000" lvl="0" indent="-306000" algn="l" rtl="0">
              <a:spcBef>
                <a:spcPts val="960"/>
              </a:spcBef>
            </a:pPr>
            <a:r>
              <a:rPr lang="en-US" dirty="0">
                <a:solidFill>
                  <a:srgbClr val="333333"/>
                </a:solidFill>
                <a:latin typeface="Catamaran"/>
                <a:ea typeface="Catamaran"/>
                <a:cs typeface="Catamaran"/>
                <a:sym typeface="Catamaran"/>
              </a:rPr>
              <a:t>Demand for casts and splints is visibly high in countries such as India, Korea, and China.</a:t>
            </a:r>
            <a:endParaRPr lang="en-US" dirty="0"/>
          </a:p>
          <a:p>
            <a:pPr marL="306000" marR="0" lvl="0" indent="-30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</a:pPr>
            <a:endParaRPr lang="en-US" sz="18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06000" marR="0" lvl="0" indent="-30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</a:pPr>
            <a:endParaRPr lang="en-US" sz="18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06000" marR="0" lvl="0" indent="-30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The overall value of the global casting market is US$1.8 billion in 2015.</a:t>
            </a:r>
            <a:endParaRPr sz="18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06000" marR="0" lvl="0" indent="-3060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The market is poised to reach US$3.1 billion at 2024.</a:t>
            </a:r>
            <a:endParaRPr sz="18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06000" marR="0" lvl="0" indent="-200844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06000" marR="0" lvl="0" indent="-200844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l="10233" t="7450"/>
          <a:stretch/>
        </p:blipFill>
        <p:spPr>
          <a:xfrm>
            <a:off x="10704950" y="716050"/>
            <a:ext cx="975350" cy="9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FUTURE WORK</a:t>
            </a:r>
            <a:endParaRPr sz="2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198807" y="2222059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6000" marR="0" lvl="0" indent="-200844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First step investment</a:t>
            </a:r>
            <a:endParaRPr sz="18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06000" marR="0" lvl="0" indent="-200844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1.5 million dollars</a:t>
            </a:r>
            <a:endParaRPr dirty="0"/>
          </a:p>
          <a:p>
            <a:pPr marL="306000" marR="0" lvl="0" indent="-200844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06000" marR="0" lvl="0" indent="-200844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Our goals:</a:t>
            </a:r>
            <a:endParaRPr dirty="0"/>
          </a:p>
          <a:p>
            <a:pPr marL="4105656" marR="0" lvl="8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AutoNum type="arabicPeriod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Develop an optimization of curing process </a:t>
            </a:r>
            <a:endParaRPr dirty="0"/>
          </a:p>
          <a:p>
            <a:pPr marL="4105656" marR="0" lvl="8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AutoNum type="arabicPeriod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Develop UV initiator for fast hardening </a:t>
            </a:r>
            <a:endParaRPr sz="18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105656" marR="0" lvl="8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AutoNum type="arabicPeriod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Optimization of the assembly process          </a:t>
            </a:r>
            <a:endParaRPr dirty="0"/>
          </a:p>
          <a:p>
            <a:pPr marL="4105656" marR="0" lvl="8" indent="-342900" algn="l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AutoNum type="arabicPeriod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Design optimization (style, practicality)   </a:t>
            </a:r>
            <a:endParaRPr dirty="0"/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l="10233" t="7450"/>
          <a:stretch/>
        </p:blipFill>
        <p:spPr>
          <a:xfrm>
            <a:off x="10704950" y="716050"/>
            <a:ext cx="975350" cy="9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דיבידנד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232</Words>
  <Application>Microsoft Office PowerPoint</Application>
  <PresentationFormat>Widescreen</PresentationFormat>
  <Paragraphs>74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Noto Sans Symbols</vt:lpstr>
      <vt:lpstr>Cabin</vt:lpstr>
      <vt:lpstr>Arial</vt:lpstr>
      <vt:lpstr>Calibri</vt:lpstr>
      <vt:lpstr>Catamaran</vt:lpstr>
      <vt:lpstr>דיבידנד</vt:lpstr>
      <vt:lpstr>ON-SITE POLYMER CAST</vt:lpstr>
      <vt:lpstr>ON-SITE POLYMER CAST</vt:lpstr>
      <vt:lpstr>THE PRODUCT</vt:lpstr>
      <vt:lpstr>MARKET SURVEY</vt:lpstr>
      <vt:lpstr>IT’S ALL ABOUT THE MONEY</vt:lpstr>
      <vt:lpstr>IT’S ALL ABOUT THE MONEY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ON-SITE POLYMER CAST</dc:title>
  <dc:creator>ravitdvir</dc:creator>
  <cp:lastModifiedBy>Bayo Eisape</cp:lastModifiedBy>
  <cp:revision>6</cp:revision>
  <dcterms:modified xsi:type="dcterms:W3CDTF">2018-12-14T17:13:09Z</dcterms:modified>
</cp:coreProperties>
</file>