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7" r:id="rId11"/>
    <p:sldId id="266" r:id="rId12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29" y="31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9942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5259" y="1511935"/>
            <a:ext cx="9072563" cy="2015913"/>
          </a:xfrm>
        </p:spPr>
        <p:txBody>
          <a:bodyPr vert="horz" lIns="50397" tIns="0" rIns="50397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5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12094" y="3672580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10" y="671971"/>
            <a:ext cx="7812484" cy="2015913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110" y="2764370"/>
            <a:ext cx="7812484" cy="1664178"/>
          </a:xfrm>
        </p:spPr>
        <p:txBody>
          <a:bodyPr anchor="t"/>
          <a:lstStyle>
            <a:lvl1pPr marL="80635" indent="0" algn="l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542" y="7073196"/>
            <a:ext cx="840052" cy="402483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0987"/>
            <a:ext cx="9072563" cy="125994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7"/>
            <a:ext cx="4454027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1692177"/>
            <a:ext cx="4455776" cy="82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603889"/>
            <a:ext cx="4454027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603889"/>
            <a:ext cx="4455776" cy="41490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4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4032" y="1679929"/>
            <a:ext cx="3316456" cy="5073032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671971"/>
            <a:ext cx="6048375" cy="575726"/>
          </a:xfrm>
        </p:spPr>
        <p:txBody>
          <a:bodyPr lIns="50397" rIns="50397" bIns="0" anchor="b">
            <a:sp3d prstMaterial="softEdge"/>
          </a:bodyPr>
          <a:lstStyle>
            <a:lvl1pPr algn="ctr">
              <a:buNone/>
              <a:defRPr sz="22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2019413"/>
            <a:ext cx="6048375" cy="4367812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5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1286167"/>
            <a:ext cx="6048375" cy="584615"/>
          </a:xfrm>
        </p:spPr>
        <p:txBody>
          <a:bodyPr lIns="50397" tIns="50397" rIns="50397" anchor="t"/>
          <a:lstStyle>
            <a:lvl1pPr marL="0" indent="0" algn="ct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5E9EFF">
                <a:alpha val="6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9072563" cy="519097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4031" y="7073196"/>
            <a:ext cx="2352146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44214" y="7073196"/>
            <a:ext cx="3192198" cy="402483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736542" y="7073196"/>
            <a:ext cx="840052" cy="402483"/>
          </a:xfrm>
          <a:prstGeom prst="rect">
            <a:avLst/>
          </a:prstGeom>
        </p:spPr>
        <p:txBody>
          <a:bodyPr vert="horz" lIns="0" tIns="50397" rIns="0" bIns="50397" anchor="b"/>
          <a:lstStyle>
            <a:lvl1pPr algn="r" eaLnBrk="1" latinLnBrk="0" hangingPunct="1">
              <a:defRPr kumimoji="0" sz="13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1" eaLnBrk="1" latinLnBrk="0" hangingPunct="1">
        <a:spcBef>
          <a:spcPct val="0"/>
        </a:spcBef>
        <a:buNone/>
        <a:defRPr kumimoji="0" sz="45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4766" indent="-453574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957546" indent="-312462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849" indent="-251986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756" indent="-201589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424" indent="-201589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45330" indent="-201589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67078" indent="-201589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88825" indent="-201589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573" indent="-201589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LifeSense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34" name="Picture 2" descr="https://lh6.googleusercontent.com/Y8ya9F4yYZMPu3FTvsAdtPiIOJeFXWYNVw0Isvmh5Mxe0mRZrqSeO_RTxeBGQfJoj5zdjZaPsxPRQrxQImjnjVt-H2WpwrmW3Gf09Ojq2--DsmdFEh_tA_SWI0hPjLmoNvRegjA0Y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04" y="1708135"/>
            <a:ext cx="91440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605568"/>
            <a:ext cx="6768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Presenting:</a:t>
            </a:r>
          </a:p>
          <a:p>
            <a:r>
              <a:rPr lang="sv-SE" sz="2800" dirty="0"/>
              <a:t>Dikla Kesner, Orr Golan &amp; Guy Kidron</a:t>
            </a:r>
          </a:p>
          <a:p>
            <a:br>
              <a:rPr lang="sv-SE" sz="2800" dirty="0"/>
            </a:b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617701"/>
              </p:ext>
            </p:extLst>
          </p:nvPr>
        </p:nvGraphicFramePr>
        <p:xfrm>
          <a:off x="501490" y="2195661"/>
          <a:ext cx="9074150" cy="2966720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453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Cost k$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Stage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500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Development </a:t>
                      </a:r>
                      <a:r>
                        <a:rPr lang="en-US" baseline="0" dirty="0"/>
                        <a:t>work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25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Patent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200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Production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25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First Regulation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250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Prototype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250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Second</a:t>
                      </a:r>
                      <a:r>
                        <a:rPr lang="en-US" baseline="0" dirty="0"/>
                        <a:t> Regulation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/>
                        <a:t>1.25 M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/>
                        <a:t>Total</a:t>
                      </a:r>
                      <a:endParaRPr lang="he-I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Shape 103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LifeSense</a:t>
            </a:r>
            <a:b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Budget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https://lh6.googleusercontent.com/Y8ya9F4yYZMPu3FTvsAdtPiIOJeFXWYNVw0Isvmh5Mxe0mRZrqSeO_RTxeBGQfJoj5zdjZaPsxPRQrxQImjnjVt-H2WpwrmW3Gf09Ojq2--DsmdFEh_tA_SWI0hPjLmoNvRegjA0Y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2745" y="207937"/>
            <a:ext cx="1857880" cy="928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9272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LifeSense</a:t>
            </a:r>
            <a:b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https://lh6.googleusercontent.com/Y8ya9F4yYZMPu3FTvsAdtPiIOJeFXWYNVw0Isvmh5Mxe0mRZrqSeO_RTxeBGQfJoj5zdjZaPsxPRQrxQImjnjVt-H2WpwrmW3Gf09Ojq2--DsmdFEh_tA_SWI0hPjLmoNvRegjA0Y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2745" y="207937"/>
            <a:ext cx="1857880" cy="928940"/>
          </a:xfrm>
          <a:prstGeom prst="rect">
            <a:avLst/>
          </a:prstGeom>
          <a:noFill/>
        </p:spPr>
      </p:pic>
      <p:sp>
        <p:nvSpPr>
          <p:cNvPr id="5122" name="AutoShape 2" descr="https://static.wixstatic.com/media/e46b5d_86464d59e51d434fa9fcd2a6ab80d22b~mv2_d_5760_2547_s_4_2.jpg/v1/fill/w_2080,h_837,al_c,q_85,usm_0.66_1.00_0.01/e46b5d_86464d59e51d434fa9fcd2a6ab80d22b~mv2_d_5760_2547_s_4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ttps://static.wixstatic.com/media/e46b5d_86464d59e51d434fa9fcd2a6ab80d22b~mv2_d_5760_2547_s_4_2.jpg/v1/fill/w_2080,h_837,al_c,q_85,usm_0.66_1.00_0.01/e46b5d_86464d59e51d434fa9fcd2a6ab80d22b~mv2_d_5760_2547_s_4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51880" y="3203773"/>
            <a:ext cx="83984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dirty="0"/>
              <a:t>Questions 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Sudden Cardiac Death </a:t>
            </a:r>
            <a:b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Danger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504000" y="1769039"/>
            <a:ext cx="6750890" cy="493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2000" dirty="0">
                <a:cs typeface="+mj-cs"/>
              </a:rPr>
              <a:t>In the US alone, every year, over 630,000 adults die of heart disease. </a:t>
            </a:r>
            <a:br>
              <a:rPr lang="en-US" sz="2000" dirty="0">
                <a:cs typeface="+mj-cs"/>
              </a:rPr>
            </a:br>
            <a:endParaRPr lang="en-US" sz="2000" dirty="0">
              <a:cs typeface="+mj-cs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2000" dirty="0">
                <a:cs typeface="+mj-cs"/>
              </a:rPr>
              <a:t>More than half of these deaths occur suddenly and without warning – about one death every minute.</a:t>
            </a:r>
            <a:br>
              <a:rPr lang="en-US" sz="2000" dirty="0">
                <a:cs typeface="+mj-cs"/>
              </a:rPr>
            </a:br>
            <a:endParaRPr lang="en-US" sz="2000" dirty="0">
              <a:cs typeface="+mj-cs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2000" dirty="0">
                <a:cs typeface="+mj-cs"/>
              </a:rPr>
              <a:t>When the person afflicted suffers heart failure during waking hours – he can receive assistance readily and increase the chances of survival.</a:t>
            </a:r>
            <a:br>
              <a:rPr lang="en-US" sz="2000" dirty="0">
                <a:cs typeface="+mj-cs"/>
              </a:rPr>
            </a:br>
            <a:endParaRPr lang="en-US" sz="2000" dirty="0">
              <a:cs typeface="+mj-cs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2000" dirty="0">
                <a:cs typeface="+mj-cs"/>
              </a:rPr>
              <a:t>During the night and sleep – a person suffering heart failure will not present any symptoms and will not receive treatment, making death a virtual certainty.</a:t>
            </a:r>
          </a:p>
        </p:txBody>
      </p:sp>
      <p:pic>
        <p:nvPicPr>
          <p:cNvPr id="4" name="Picture 2" descr="https://lh6.googleusercontent.com/Y8ya9F4yYZMPu3FTvsAdtPiIOJeFXWYNVw0Isvmh5Mxe0mRZrqSeO_RTxeBGQfJoj5zdjZaPsxPRQrxQImjnjVt-H2WpwrmW3Gf09Ojq2--DsmdFEh_tA_SWI0hPjLmoNvRegjA0Y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2745" y="207937"/>
            <a:ext cx="1857880" cy="928940"/>
          </a:xfrm>
          <a:prstGeom prst="rect">
            <a:avLst/>
          </a:prstGeom>
          <a:noFill/>
        </p:spPr>
      </p:pic>
      <p:pic>
        <p:nvPicPr>
          <p:cNvPr id="16386" name="Picture 2" descr="https://lh3.googleusercontent.com/V9hevweZWl9SrmKZljSYNMmNQ-Ywo5IANn5CFNlkCvTV_yOwxOQ6sCayeWp6r2mm_XX9Bn7G23vJ8d6hzZAT8ORiCMwdLY7tKID4tKfBMraYbzjjNXYXEkNdtB1PoUtSW5ooBp30EK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54824" y="5546873"/>
            <a:ext cx="3325801" cy="2012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Sudden </a:t>
            </a:r>
            <a:r>
              <a:rPr lang="en-US" sz="4400" dirty="0"/>
              <a:t>Ca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rdiac Death </a:t>
            </a:r>
            <a:b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Need and the Market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/>
          <p:nvPr/>
        </p:nvSpPr>
        <p:spPr>
          <a:xfrm>
            <a:off x="504000" y="1769040"/>
            <a:ext cx="7036642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2000" dirty="0">
                <a:cs typeface="+mn-cs"/>
              </a:rPr>
              <a:t>Monitoring devices exist in the market but limited access to the general population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+mn-cs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+mn-cs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n-cs"/>
                <a:sym typeface="Arial"/>
              </a:rPr>
              <a:t>The current market size for monitor devices is estimated at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n-cs"/>
                <a:sym typeface="Arial"/>
              </a:rPr>
              <a:t>410M$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n-cs"/>
                <a:sym typeface="Arial"/>
              </a:rPr>
              <a:t>, and is expected to grow to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n-cs"/>
                <a:sym typeface="Arial"/>
              </a:rPr>
              <a:t>680M$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n-cs"/>
                <a:sym typeface="Arial"/>
              </a:rPr>
              <a:t> within the next 7 years.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+mn-cs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+mn-cs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n-cs"/>
                <a:sym typeface="Arial"/>
              </a:rPr>
              <a:t>The entire cardiac monitoring market is estimated at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n-cs"/>
                <a:sym typeface="Arial"/>
              </a:rPr>
              <a:t>20B$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n-cs"/>
                <a:sym typeface="Arial"/>
              </a:rPr>
              <a:t>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+mn-cs"/>
              <a:sym typeface="Arial"/>
            </a:endParaRPr>
          </a:p>
        </p:txBody>
      </p:sp>
      <p:pic>
        <p:nvPicPr>
          <p:cNvPr id="4" name="Picture 2" descr="https://lh6.googleusercontent.com/Y8ya9F4yYZMPu3FTvsAdtPiIOJeFXWYNVw0Isvmh5Mxe0mRZrqSeO_RTxeBGQfJoj5zdjZaPsxPRQrxQImjnjVt-H2WpwrmW3Gf09Ojq2--DsmdFEh_tA_SWI0hPjLmoNvRegjA0Y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2745" y="207937"/>
            <a:ext cx="1857880" cy="928940"/>
          </a:xfrm>
          <a:prstGeom prst="rect">
            <a:avLst/>
          </a:prstGeom>
          <a:noFill/>
        </p:spPr>
      </p:pic>
      <p:pic>
        <p:nvPicPr>
          <p:cNvPr id="14339" name="Picture 3" descr="C:\Users\DEMO\Google Drive\Tel Aviv University\תכנון מערכות ביו רפואיות\Project\Pics\download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4362" y="4994283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lh4.googleusercontent.com/OnQZiXl5Cxh7VaY0wTWaV9KgRDXEYwld7aroBJlzjl_A-zNnV3evzT9cAfLMZxkZ9trrvVi7pBIlu2V3CifJHUwgc4ODaPepsXd3m0xHNke9Af4IGCBOvLlL2H59HSRJsH2LB9EWG-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2400" y="4649679"/>
            <a:ext cx="4752994" cy="2909996"/>
          </a:xfrm>
          <a:prstGeom prst="rect">
            <a:avLst/>
          </a:prstGeom>
          <a:noFill/>
          <a:effectLst/>
        </p:spPr>
      </p:pic>
      <p:sp>
        <p:nvSpPr>
          <p:cNvPr id="79" name="Shape 79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LifeSensor</a:t>
            </a:r>
            <a:b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LifeSense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Solution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896908" y="1851011"/>
            <a:ext cx="7786742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</a:pPr>
            <a:r>
              <a:rPr lang="en-US" sz="3200" b="0" i="1" strike="noStrike" cap="none" dirty="0">
                <a:solidFill>
                  <a:srgbClr val="000000"/>
                </a:solidFill>
                <a:latin typeface="Arial"/>
                <a:ea typeface="Arial"/>
                <a:cs typeface="+mj-cs"/>
                <a:sym typeface="Arial"/>
              </a:rPr>
              <a:t>Introducing the </a:t>
            </a:r>
            <a:r>
              <a:rPr lang="en-US" sz="3200" b="0" i="1" strike="noStrike" cap="none" dirty="0" err="1">
                <a:solidFill>
                  <a:srgbClr val="000000"/>
                </a:solidFill>
                <a:latin typeface="Arial"/>
                <a:ea typeface="Arial"/>
                <a:cs typeface="+mj-cs"/>
                <a:sym typeface="Arial"/>
              </a:rPr>
              <a:t>LifeSensor</a:t>
            </a:r>
            <a:r>
              <a:rPr lang="en-US" sz="3200" b="0" i="1" strike="noStrike" cap="none" dirty="0">
                <a:solidFill>
                  <a:srgbClr val="000000"/>
                </a:solidFill>
                <a:latin typeface="Arial"/>
                <a:ea typeface="Arial"/>
                <a:cs typeface="+mj-cs"/>
                <a:sym typeface="Arial"/>
              </a:rPr>
              <a:t> :</a:t>
            </a:r>
            <a:endParaRPr sz="3200" b="0" i="1" strike="noStrike" cap="none" dirty="0">
              <a:solidFill>
                <a:srgbClr val="000000"/>
              </a:solidFill>
              <a:latin typeface="Arial"/>
              <a:ea typeface="Arial"/>
              <a:cs typeface="+mj-cs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j-cs"/>
                <a:sym typeface="Arial"/>
              </a:rPr>
              <a:t>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+mj-cs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Wingdings" pitchFamily="2" charset="2"/>
              <a:buChar char="v"/>
            </a:pPr>
            <a:r>
              <a:rPr lang="en-US" sz="2000" dirty="0">
                <a:cs typeface="+mj-cs"/>
              </a:rPr>
              <a:t>Contact-free and hands-free use</a:t>
            </a: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Wingdings" pitchFamily="2" charset="2"/>
              <a:buChar char="v"/>
            </a:pPr>
            <a:endParaRPr lang="en-US" sz="2000" dirty="0">
              <a:cs typeface="+mj-cs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Wingdings" pitchFamily="2" charset="2"/>
              <a:buChar char="v"/>
            </a:pPr>
            <a:r>
              <a:rPr lang="en-US" sz="2000" dirty="0">
                <a:cs typeface="+mj-cs"/>
              </a:rPr>
              <a:t>One time installation beneath the bed mattress</a:t>
            </a: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Wingdings" pitchFamily="2" charset="2"/>
              <a:buChar char="v"/>
            </a:pPr>
            <a:endParaRPr lang="en-US" sz="2000" dirty="0">
              <a:cs typeface="+mj-cs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Wingdings" pitchFamily="2" charset="2"/>
              <a:buChar char="v"/>
            </a:pPr>
            <a:r>
              <a:rPr lang="en-US" sz="2000" dirty="0">
                <a:cs typeface="+mj-cs"/>
              </a:rPr>
              <a:t>Alarm sound notification, alerting medical care in case of emergency</a:t>
            </a: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Wingdings" pitchFamily="2" charset="2"/>
              <a:buChar char="v"/>
            </a:pPr>
            <a:endParaRPr lang="en-US" sz="2000" dirty="0">
              <a:cs typeface="+mj-cs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Wingdings" pitchFamily="2" charset="2"/>
              <a:buChar char="v"/>
            </a:pPr>
            <a:r>
              <a:rPr lang="en-US" sz="2000" dirty="0">
                <a:cs typeface="+mj-cs"/>
              </a:rPr>
              <a:t>Reliable and robust with internal backups to guarantee continuous operation</a:t>
            </a: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Wingdings" pitchFamily="2" charset="2"/>
              <a:buChar char="v"/>
            </a:pPr>
            <a:endParaRPr lang="en-US" sz="2000" dirty="0">
              <a:cs typeface="+mj-cs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Wingdings" pitchFamily="2" charset="2"/>
              <a:buChar char="v"/>
            </a:pPr>
            <a:r>
              <a:rPr lang="en-US" sz="2000" dirty="0">
                <a:cs typeface="+mj-cs"/>
              </a:rPr>
              <a:t>Capable of capturing a vast wealth of data related to heart function for analysis by experts for tracking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j-cs"/>
                <a:sym typeface="Arial"/>
              </a:rPr>
              <a:t>of cardiac disease progression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+mj-cs"/>
              <a:sym typeface="Arial"/>
            </a:endParaRPr>
          </a:p>
        </p:txBody>
      </p:sp>
      <p:pic>
        <p:nvPicPr>
          <p:cNvPr id="4" name="Picture 2" descr="https://lh6.googleusercontent.com/Y8ya9F4yYZMPu3FTvsAdtPiIOJeFXWYNVw0Isvmh5Mxe0mRZrqSeO_RTxeBGQfJoj5zdjZaPsxPRQrxQImjnjVt-H2WpwrmW3Gf09Ojq2--DsmdFEh_tA_SWI0hPjLmoNvRegjA0YX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2745" y="207937"/>
            <a:ext cx="1857880" cy="92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LifeSensor</a:t>
            </a:r>
            <a:b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Technology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2000" dirty="0">
                <a:cs typeface="+mj-cs"/>
              </a:rPr>
              <a:t>The </a:t>
            </a:r>
            <a:r>
              <a:rPr lang="en-US" sz="2000" dirty="0" err="1">
                <a:cs typeface="+mj-cs"/>
              </a:rPr>
              <a:t>LifeSensor</a:t>
            </a:r>
            <a:r>
              <a:rPr lang="en-US" sz="2000" dirty="0">
                <a:cs typeface="+mj-cs"/>
              </a:rPr>
              <a:t> utilizes an amplified microphone array, implementing cheap and common hardware.</a:t>
            </a: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</a:pPr>
            <a:endParaRPr lang="en-US" sz="2000" dirty="0">
              <a:cs typeface="+mj-cs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2000" dirty="0">
                <a:cs typeface="+mj-cs"/>
              </a:rPr>
              <a:t>Noise cancellation algorithm enables the </a:t>
            </a:r>
            <a:r>
              <a:rPr lang="en-US" sz="2000" dirty="0" err="1">
                <a:cs typeface="+mj-cs"/>
              </a:rPr>
              <a:t>LifeSensor</a:t>
            </a:r>
            <a:r>
              <a:rPr lang="en-US" sz="2000" dirty="0">
                <a:cs typeface="+mj-cs"/>
              </a:rPr>
              <a:t> to accurately take measurements of the heart remotely – eliminating the inconvenience of attaching the device to the user’s body.</a:t>
            </a: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</a:pPr>
            <a:r>
              <a:rPr lang="en-US" sz="2000" dirty="0">
                <a:cs typeface="+mj-cs"/>
              </a:rPr>
              <a:t> </a:t>
            </a: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2000" dirty="0">
                <a:cs typeface="+mj-cs"/>
              </a:rPr>
              <a:t>Using Wi-Fi/GSM networks allow the </a:t>
            </a:r>
            <a:r>
              <a:rPr lang="en-US" sz="2000" dirty="0" err="1">
                <a:cs typeface="+mj-cs"/>
              </a:rPr>
              <a:t>LifeSensor</a:t>
            </a:r>
            <a:r>
              <a:rPr lang="en-US" sz="2000" dirty="0">
                <a:cs typeface="+mj-cs"/>
              </a:rPr>
              <a:t> to automatically alert the medical care personnel – minimizing the response time and increasing chances of survival.</a:t>
            </a: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</a:pPr>
            <a:endParaRPr lang="en-US" sz="2000" dirty="0">
              <a:cs typeface="+mj-cs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2000" dirty="0">
                <a:cs typeface="+mj-cs"/>
              </a:rPr>
              <a:t>Application of analysis algorithms allows the device to isolate and measure more than one heart beat – allowing for use at home with any standard bed even if more than one person is in measurement range.</a:t>
            </a:r>
          </a:p>
        </p:txBody>
      </p:sp>
      <p:pic>
        <p:nvPicPr>
          <p:cNvPr id="4" name="Picture 2" descr="https://lh6.googleusercontent.com/Y8ya9F4yYZMPu3FTvsAdtPiIOJeFXWYNVw0Isvmh5Mxe0mRZrqSeO_RTxeBGQfJoj5zdjZaPsxPRQrxQImjnjVt-H2WpwrmW3Gf09Ojq2--DsmdFEh_tA_SWI0hPjLmoNvRegjA0Y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2745" y="207937"/>
            <a:ext cx="1857880" cy="928940"/>
          </a:xfrm>
          <a:prstGeom prst="rect">
            <a:avLst/>
          </a:prstGeom>
          <a:noFill/>
        </p:spPr>
      </p:pic>
      <p:pic>
        <p:nvPicPr>
          <p:cNvPr id="10242" name="Picture 2" descr="https://lh4.googleusercontent.com/TPInnCfAs1zA-FCszFbBUxvt-PkoqaCNSQDyU48BHVp7VAEMkT4tZ_xmXBn1350VXj-ZsH7d5qGBTTM7fIC2_rw6-qXvjP0cRFr36EomBYDIn5Kv-gwmdJ79fwZb98XGgChSZROVh5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9138" y="5940424"/>
            <a:ext cx="2819400" cy="161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LifeSensor</a:t>
            </a:r>
            <a:b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Business Plan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504000" y="1769040"/>
            <a:ext cx="7036642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j-cs"/>
                <a:sym typeface="Arial"/>
              </a:rPr>
              <a:t>Initial marketing for home-use data gathering.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+mj-cs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+mj-cs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j-cs"/>
                <a:sym typeface="Arial"/>
              </a:rPr>
              <a:t>Marketing for commercial venues with large numbers of beds (retirement homes, hotels, etc.)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j-cs"/>
                <a:sym typeface="Arial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j-cs"/>
                <a:sym typeface="Arial"/>
              </a:rPr>
              <a:t>This strategy also appeals to aspects of insurance and increasing the business's client safety.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+mj-cs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+mj-cs"/>
              <a:sym typeface="Arial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j-cs"/>
                <a:sym typeface="Arial"/>
              </a:rPr>
              <a:t>Marketing to healthcare organizations: </a:t>
            </a:r>
            <a:b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j-cs"/>
                <a:sym typeface="Arial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j-cs"/>
                <a:sym typeface="Arial"/>
              </a:rPr>
              <a:t>clinics, hospitals, etc.</a:t>
            </a:r>
            <a:br>
              <a:rPr lang="en-US" sz="2000" dirty="0">
                <a:cs typeface="+mj-cs"/>
              </a:rPr>
            </a:b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j-cs"/>
                <a:sym typeface="Arial"/>
              </a:rPr>
              <a:t>While those institutions normally have monitoring equipment, the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+mj-cs"/>
                <a:sym typeface="Arial"/>
              </a:rPr>
              <a:t>LifeSensor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+mj-cs"/>
                <a:sym typeface="Arial"/>
              </a:rPr>
              <a:t> will be significantly cheaper and easier to maintain.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+mj-cs"/>
              <a:sym typeface="Arial"/>
            </a:endParaRPr>
          </a:p>
        </p:txBody>
      </p:sp>
      <p:pic>
        <p:nvPicPr>
          <p:cNvPr id="4" name="Picture 2" descr="https://lh6.googleusercontent.com/Y8ya9F4yYZMPu3FTvsAdtPiIOJeFXWYNVw0Isvmh5Mxe0mRZrqSeO_RTxeBGQfJoj5zdjZaPsxPRQrxQImjnjVt-H2WpwrmW3Gf09Ojq2--DsmdFEh_tA_SWI0hPjLmoNvRegjA0Y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2745" y="207937"/>
            <a:ext cx="1857880" cy="92894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5969006" y="5208597"/>
            <a:ext cx="3471876" cy="2351078"/>
            <a:chOff x="5540378" y="5208597"/>
            <a:chExt cx="3471876" cy="2351078"/>
          </a:xfrm>
        </p:grpSpPr>
        <p:pic>
          <p:nvPicPr>
            <p:cNvPr id="8194" name="Picture 2" descr="C:\Users\RPTG87\Documents\Personal\MEDICAL\Pics\1484942357ios-emoji-speaker-with-three-sound-waves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40378" y="5368925"/>
              <a:ext cx="2095500" cy="2190750"/>
            </a:xfrm>
            <a:prstGeom prst="rect">
              <a:avLst/>
            </a:prstGeom>
            <a:noFill/>
          </p:spPr>
        </p:pic>
        <p:pic>
          <p:nvPicPr>
            <p:cNvPr id="8196" name="Picture 4" descr="C:\Users\RPTG87\Documents\Personal\MEDICAL\Pics\heart-png-images-with-transparent-background-8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69204" y="5208597"/>
              <a:ext cx="1543050" cy="115252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LifeSensor</a:t>
            </a:r>
            <a:b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Medical Regulation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lvl="0" indent="-324000">
              <a:buSzPts val="1440"/>
              <a:buFont typeface="Noto Sans Symbols"/>
              <a:buChar char="●"/>
            </a:pPr>
            <a:r>
              <a:rPr lang="en-US" sz="2000" dirty="0">
                <a:cs typeface="+mj-cs"/>
              </a:rPr>
              <a:t>The </a:t>
            </a:r>
            <a:r>
              <a:rPr lang="en-US" sz="2000" dirty="0" err="1">
                <a:cs typeface="+mj-cs"/>
              </a:rPr>
              <a:t>LifeSensor</a:t>
            </a:r>
            <a:r>
              <a:rPr lang="en-US" sz="2000" dirty="0">
                <a:cs typeface="+mj-cs"/>
              </a:rPr>
              <a:t> is</a:t>
            </a:r>
            <a:r>
              <a:rPr lang="en-US" sz="2000" dirty="0"/>
              <a:t> not intended to be used as a medical monitor</a:t>
            </a:r>
            <a:r>
              <a:rPr lang="en-US" sz="2000" dirty="0">
                <a:cs typeface="+mj-cs"/>
              </a:rPr>
              <a:t> therefore it is not defined as medical equipment and as such is not limited by current regulations in most countries around the world.</a:t>
            </a: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</a:pPr>
            <a:endParaRPr lang="en-US" sz="2000" dirty="0">
              <a:cs typeface="+mj-cs"/>
            </a:endParaRPr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</a:pPr>
            <a:r>
              <a:rPr lang="en-US" sz="2000" dirty="0">
                <a:cs typeface="+mj-cs"/>
              </a:rPr>
              <a:t>In the future, it is possible to seek FDA approval (or equivalent) as a Class I device (sec. 870.2390) which is exempt from premarket notification and requires mainly data proving the system efficiency.</a:t>
            </a:r>
          </a:p>
        </p:txBody>
      </p:sp>
      <p:pic>
        <p:nvPicPr>
          <p:cNvPr id="4" name="Picture 2" descr="https://lh6.googleusercontent.com/Y8ya9F4yYZMPu3FTvsAdtPiIOJeFXWYNVw0Isvmh5Mxe0mRZrqSeO_RTxeBGQfJoj5zdjZaPsxPRQrxQImjnjVt-H2WpwrmW3Gf09Ojq2--DsmdFEh_tA_SWI0hPjLmoNvRegjA0Y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2745" y="207937"/>
            <a:ext cx="1857880" cy="928940"/>
          </a:xfrm>
          <a:prstGeom prst="rect">
            <a:avLst/>
          </a:prstGeom>
          <a:noFill/>
        </p:spPr>
      </p:pic>
      <p:pic>
        <p:nvPicPr>
          <p:cNvPr id="6145" name="Picture 1" descr="C:\Users\DEMO\Google Drive\Tel Aviv University\תכנון מערכות ביו רפואיות\Project\Pics\download (1)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89937">
            <a:off x="110132" y="4665808"/>
            <a:ext cx="3209925" cy="1428750"/>
          </a:xfrm>
          <a:prstGeom prst="rect">
            <a:avLst/>
          </a:prstGeom>
          <a:noFill/>
        </p:spPr>
      </p:pic>
      <p:pic>
        <p:nvPicPr>
          <p:cNvPr id="6146" name="Picture 2" descr="C:\Users\DEMO\Google Drive\Tel Aviv University\תכנון מערכות ביו רפואיות\Project\Pics\Food_and_Drug_Administration_logo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23833">
            <a:off x="3623649" y="4978985"/>
            <a:ext cx="3143250" cy="1466850"/>
          </a:xfrm>
          <a:prstGeom prst="rect">
            <a:avLst/>
          </a:prstGeom>
          <a:noFill/>
        </p:spPr>
      </p:pic>
      <p:pic>
        <p:nvPicPr>
          <p:cNvPr id="6147" name="Picture 3" descr="C:\Users\DEMO\Google Drive\Tel Aviv University\תכנון מערכות ביו רפואיות\Project\Pics\ema-1024x614_c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50088">
            <a:off x="6144896" y="3510056"/>
            <a:ext cx="3497390" cy="2097068"/>
          </a:xfrm>
          <a:prstGeom prst="rect">
            <a:avLst/>
          </a:prstGeom>
          <a:noFill/>
        </p:spPr>
      </p:pic>
      <p:sp>
        <p:nvSpPr>
          <p:cNvPr id="1028" name="AutoShape 4" descr="https://static.wixstatic.com/media/e46b5d_86464d59e51d434fa9fcd2a6ab80d22b~mv2_d_5760_2547_s_4_2.jpg/v1/fill/w_2080,h_837,al_c,q_85,usm_0.66_1.00_0.01/e46b5d_86464d59e51d434fa9fcd2a6ab80d22b~mv2_d_5760_2547_s_4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LifeSensor</a:t>
            </a:r>
            <a:b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Installation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https://lh6.googleusercontent.com/Y8ya9F4yYZMPu3FTvsAdtPiIOJeFXWYNVw0Isvmh5Mxe0mRZrqSeO_RTxeBGQfJoj5zdjZaPsxPRQrxQImjnjVt-H2WpwrmW3Gf09Ojq2--DsmdFEh_tA_SWI0hPjLmoNvRegjA0Y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2745" y="207937"/>
            <a:ext cx="1857880" cy="928940"/>
          </a:xfrm>
          <a:prstGeom prst="rect">
            <a:avLst/>
          </a:prstGeom>
          <a:noFill/>
        </p:spPr>
      </p:pic>
      <p:sp>
        <p:nvSpPr>
          <p:cNvPr id="1028" name="AutoShape 4" descr="https://static.wixstatic.com/media/e46b5d_86464d59e51d434fa9fcd2a6ab80d22b~mv2_d_5760_2547_s_4_2.jpg/v1/fill/w_2080,h_837,al_c,q_85,usm_0.66_1.00_0.01/e46b5d_86464d59e51d434fa9fcd2a6ab80d22b~mv2_d_5760_2547_s_4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800" y="2411685"/>
            <a:ext cx="9144002" cy="3679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LifeSense</a:t>
            </a:r>
            <a:b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Patents and Legal Concerns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504000" y="1769040"/>
            <a:ext cx="8496752" cy="43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 of similar patents :</a:t>
            </a:r>
            <a:b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indent="-324000">
              <a:buSzPts val="1440"/>
              <a:buFont typeface="Arial" pitchFamily="34" charset="0"/>
              <a:buChar char="•"/>
            </a:pPr>
            <a:r>
              <a:rPr lang="en-US" sz="1800" dirty="0"/>
              <a:t>Mattress for resting or sleeping of a person </a:t>
            </a:r>
            <a:r>
              <a:rPr lang="en-US" sz="1800" b="1" dirty="0">
                <a:solidFill>
                  <a:srgbClr val="FF0000"/>
                </a:solidFill>
              </a:rPr>
              <a:t>US20180049701A1</a:t>
            </a:r>
            <a:br>
              <a:rPr lang="en-US" sz="1800" b="1" dirty="0">
                <a:solidFill>
                  <a:srgbClr val="FF0000"/>
                </a:solidFill>
              </a:rPr>
            </a:br>
            <a:endParaRPr lang="en-US" sz="1800" b="1" dirty="0">
              <a:solidFill>
                <a:srgbClr val="FF0000"/>
              </a:solidFill>
            </a:endParaRPr>
          </a:p>
          <a:p>
            <a:pPr marL="432000" indent="-324000">
              <a:buSzPts val="1440"/>
              <a:buFont typeface="Arial" pitchFamily="34" charset="0"/>
              <a:buChar char="•"/>
            </a:pPr>
            <a:r>
              <a:rPr lang="en-US" sz="1800" dirty="0"/>
              <a:t>Sleep monitor </a:t>
            </a:r>
            <a:r>
              <a:rPr lang="en-US" sz="1800" b="1" dirty="0">
                <a:solidFill>
                  <a:srgbClr val="FF0000"/>
                </a:solidFill>
              </a:rPr>
              <a:t>USD807512S1</a:t>
            </a:r>
            <a:br>
              <a:rPr lang="en-US" sz="1800" b="1" dirty="0">
                <a:solidFill>
                  <a:srgbClr val="FF0000"/>
                </a:solidFill>
              </a:rPr>
            </a:br>
            <a:endParaRPr lang="en-US" sz="1800" b="1" dirty="0">
              <a:solidFill>
                <a:srgbClr val="FF0000"/>
              </a:solidFill>
            </a:endParaRPr>
          </a:p>
          <a:p>
            <a:pPr marL="432000" indent="-324000">
              <a:buSzPts val="1440"/>
              <a:buFont typeface="Arial" pitchFamily="34" charset="0"/>
              <a:buChar char="•"/>
            </a:pPr>
            <a:r>
              <a:rPr lang="en-US" sz="1800" dirty="0"/>
              <a:t>Sensor system for monitoring the condition of a person and method for its manufacture </a:t>
            </a:r>
            <a:r>
              <a:rPr lang="en-US" sz="1800" b="1" dirty="0">
                <a:solidFill>
                  <a:srgbClr val="FF0000"/>
                </a:solidFill>
              </a:rPr>
              <a:t>EP1267710B1</a:t>
            </a:r>
            <a:br>
              <a:rPr lang="en-US" sz="1800" dirty="0"/>
            </a:br>
            <a:endParaRPr lang="en-US" sz="1800" dirty="0"/>
          </a:p>
          <a:p>
            <a:pPr marL="432000" indent="-324000">
              <a:buSzPts val="1440"/>
              <a:buFont typeface="Arial" pitchFamily="34" charset="0"/>
              <a:buChar char="•"/>
            </a:pPr>
            <a:r>
              <a:rPr lang="en-US" sz="1800" dirty="0"/>
              <a:t>Method and Apparatus for Measuring and Monitoring Vital Functions or Presence </a:t>
            </a:r>
            <a:r>
              <a:rPr lang="en-US" sz="1800" b="1" dirty="0">
                <a:solidFill>
                  <a:srgbClr val="FF0000"/>
                </a:solidFill>
              </a:rPr>
              <a:t>US20070276202A1</a:t>
            </a:r>
            <a:endParaRPr lang="en-US" sz="1800" dirty="0"/>
          </a:p>
          <a:p>
            <a:pPr marL="432000" indent="-324000">
              <a:buSzPts val="1440"/>
              <a:buFont typeface="Arial" pitchFamily="34" charset="0"/>
              <a:buChar char="•"/>
            </a:pPr>
            <a:endParaRPr lang="en-US" sz="1800" dirty="0"/>
          </a:p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 pitchFamily="34" charset="0"/>
              <a:buChar char="•"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2" descr="https://lh6.googleusercontent.com/Y8ya9F4yYZMPu3FTvsAdtPiIOJeFXWYNVw0Isvmh5Mxe0mRZrqSeO_RTxeBGQfJoj5zdjZaPsxPRQrxQImjnjVt-H2WpwrmW3Gf09Ojq2--DsmdFEh_tA_SWI0hPjLmoNvRegjA0Y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2745" y="207937"/>
            <a:ext cx="1857880" cy="928940"/>
          </a:xfrm>
          <a:prstGeom prst="rect">
            <a:avLst/>
          </a:prstGeom>
          <a:noFill/>
        </p:spPr>
      </p:pic>
      <p:sp>
        <p:nvSpPr>
          <p:cNvPr id="5122" name="AutoShape 2" descr="https://static.wixstatic.com/media/e46b5d_86464d59e51d434fa9fcd2a6ab80d22b~mv2_d_5760_2547_s_4_2.jpg/v1/fill/w_2080,h_837,al_c,q_85,usm_0.66_1.00_0.01/e46b5d_86464d59e51d434fa9fcd2a6ab80d22b~mv2_d_5760_2547_s_4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https://static.wixstatic.com/media/e46b5d_86464d59e51d434fa9fcd2a6ab80d22b~mv2_d_5760_2547_s_4_2.jpg/v1/fill/w_2080,h_837,al_c,q_85,usm_0.66_1.00_0.01/e46b5d_86464d59e51d434fa9fcd2a6ab80d22b~mv2_d_5760_2547_s_4_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C:\Users\RPTG87\Downloads\patent-ic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6656" y="5068313"/>
            <a:ext cx="1583929" cy="2333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292</TotalTime>
  <Words>383</Words>
  <Application>Microsoft Office PowerPoint</Application>
  <PresentationFormat>Custom</PresentationFormat>
  <Paragraphs>71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Lucida Sans</vt:lpstr>
      <vt:lpstr>Noto Sans Symbols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Guy Yaakov Kidron</dc:creator>
  <cp:lastModifiedBy>Bayo Eisape</cp:lastModifiedBy>
  <cp:revision>22</cp:revision>
  <dcterms:modified xsi:type="dcterms:W3CDTF">2018-12-14T17:13:50Z</dcterms:modified>
</cp:coreProperties>
</file>