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30423C8-6C14-446B-8EF7-591765DC853F}">
  <a:tblStyle styleId="{C30423C8-6C14-446B-8EF7-591765DC853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bd9198f6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bd9198f6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57ed09a0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57ed09a0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5bdd55d7f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5bdd55d7f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57ed09a08_4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57ed09a08_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57ed09a08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57ed09a08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5bdd55d7f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5bdd55d7f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5bdd55d7f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5bdd55d7f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5bdd55d7f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5bdd55d7f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575e3f13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575e3f13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Coronary heart disease (CAD) continues to be a leading cause of death worldwide and elevated cholesterol and triglycerides are among the important risk factors for this disease.</a:t>
            </a:r>
            <a:endParaRPr/>
          </a:p>
          <a:p>
            <a:pPr indent="0" lvl="0" marL="0" rtl="0" algn="l">
              <a:spcBef>
                <a:spcPts val="0"/>
              </a:spcBef>
              <a:spcAft>
                <a:spcPts val="0"/>
              </a:spcAft>
              <a:buClr>
                <a:schemeClr val="dk1"/>
              </a:buClr>
              <a:buSzPts val="1100"/>
              <a:buFont typeface="Arial"/>
              <a:buNone/>
            </a:pPr>
            <a:r>
              <a:rPr lang="en"/>
              <a:t>Patients are more aware of the fact that diet and exercise can alter blood levels of cholesterol as well as drug therapy.</a:t>
            </a:r>
            <a:endParaRPr/>
          </a:p>
          <a:p>
            <a:pPr indent="0" lvl="0" marL="0" rtl="0" algn="l">
              <a:spcBef>
                <a:spcPts val="0"/>
              </a:spcBef>
              <a:spcAft>
                <a:spcPts val="0"/>
              </a:spcAft>
              <a:buClr>
                <a:schemeClr val="dk1"/>
              </a:buClr>
              <a:buSzPts val="1100"/>
              <a:buFont typeface="Arial"/>
              <a:buNone/>
            </a:pPr>
            <a:r>
              <a:rPr lang="en"/>
              <a:t>Atherosclerosis is the major cause of CAD. It is characterized by a focal deposit of cholesterol and lipids, primarily within the intimal wall of the artery.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575e3f13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575e3f13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444444"/>
                </a:solidFill>
                <a:highlight>
                  <a:srgbClr val="FFFFFF"/>
                </a:highlight>
              </a:rPr>
              <a:t>This statistic shows the projected total cost of cardiovascular disease in the U.S. from 2015 to 2035, by disease type, in billion U.S. dollars. It was estimated that by the year 2035, high blood pressure would cost the United States around 220 billion dollars, while total costs from all cardiovascular diseases would add up to about 1.1 trillion dollars.</a:t>
            </a:r>
            <a:endParaRPr sz="1150">
              <a:solidFill>
                <a:srgbClr val="444444"/>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bd9198f6c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bd9198f6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1"/>
                </a:solidFill>
              </a:rPr>
              <a:t>Elevated cholesterol levels is an important risk factor for Cardiovascular diseases (CVDs). Therefore, there is a need to reliably monitor cholesterol levels on a regular basis. Typically, Point-of-Care (POC) cholesterol tests are conducted in an invasive and minimally invasive manner, requiring the use of needles to take the test. The problem is that patients are reluctant to prick their fingers for a test.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bd9198f6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bd9198f6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bd9198f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bd9198f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57ed09a08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57ed09a08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lt2"/>
              </a:buClr>
              <a:buSzPts val="1800"/>
              <a:buChar char="-"/>
            </a:pPr>
            <a:r>
              <a:rPr lang="en" sz="1800">
                <a:solidFill>
                  <a:schemeClr val="lt2"/>
                </a:solidFill>
              </a:rPr>
              <a:t>CVDs patients.</a:t>
            </a:r>
            <a:endParaRPr sz="1800">
              <a:solidFill>
                <a:schemeClr val="lt2"/>
              </a:solidFill>
            </a:endParaRPr>
          </a:p>
          <a:p>
            <a:pPr indent="-342900" lvl="0" marL="457200" rtl="0" algn="l">
              <a:lnSpc>
                <a:spcPct val="115000"/>
              </a:lnSpc>
              <a:spcBef>
                <a:spcPts val="0"/>
              </a:spcBef>
              <a:spcAft>
                <a:spcPts val="0"/>
              </a:spcAft>
              <a:buClr>
                <a:schemeClr val="lt2"/>
              </a:buClr>
              <a:buSzPts val="1800"/>
              <a:buChar char="-"/>
            </a:pPr>
            <a:r>
              <a:rPr lang="en" sz="1800">
                <a:solidFill>
                  <a:schemeClr val="lt2"/>
                </a:solidFill>
              </a:rPr>
              <a:t>Individual with high risk of CVDs.</a:t>
            </a:r>
            <a:endParaRPr sz="1800">
              <a:solidFill>
                <a:schemeClr val="lt2"/>
              </a:solidFill>
            </a:endParaRPr>
          </a:p>
          <a:p>
            <a:pPr indent="-342900" lvl="0" marL="457200" rtl="0" algn="l">
              <a:lnSpc>
                <a:spcPct val="115000"/>
              </a:lnSpc>
              <a:spcBef>
                <a:spcPts val="0"/>
              </a:spcBef>
              <a:spcAft>
                <a:spcPts val="0"/>
              </a:spcAft>
              <a:buClr>
                <a:schemeClr val="lt2"/>
              </a:buClr>
              <a:buSzPts val="1800"/>
              <a:buChar char="-"/>
            </a:pPr>
            <a:r>
              <a:rPr lang="en" sz="1800">
                <a:solidFill>
                  <a:schemeClr val="lt2"/>
                </a:solidFill>
              </a:rPr>
              <a:t>Fitness enthusiasts</a:t>
            </a:r>
            <a:endParaRPr sz="1800">
              <a:solidFill>
                <a:schemeClr val="lt2"/>
              </a:solidFill>
            </a:endParaRPr>
          </a:p>
          <a:p>
            <a:pPr indent="-342900" lvl="0" marL="457200" rtl="0" algn="l">
              <a:lnSpc>
                <a:spcPct val="115000"/>
              </a:lnSpc>
              <a:spcBef>
                <a:spcPts val="0"/>
              </a:spcBef>
              <a:spcAft>
                <a:spcPts val="0"/>
              </a:spcAft>
              <a:buClr>
                <a:schemeClr val="lt2"/>
              </a:buClr>
              <a:buSzPts val="1800"/>
              <a:buChar char="-"/>
            </a:pPr>
            <a:r>
              <a:rPr lang="en" sz="1800">
                <a:solidFill>
                  <a:schemeClr val="lt2"/>
                </a:solidFill>
              </a:rPr>
              <a:t>Clinical use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1" Type="http://schemas.openxmlformats.org/officeDocument/2006/relationships/hyperlink" Target="https://healthplanethub.com/wp-content/uploads/2019/10/20191010_145845.jpg" TargetMode="External"/><Relationship Id="rId10" Type="http://schemas.openxmlformats.org/officeDocument/2006/relationships/hyperlink" Target="https://www-bccresearch-com.proxy1.library.jhu.edu/market-research/healthcare/wearable-medical-devices.html" TargetMode="External"/><Relationship Id="rId13" Type="http://schemas.openxmlformats.org/officeDocument/2006/relationships/image" Target="../media/image1.png"/><Relationship Id="rId12" Type="http://schemas.openxmlformats.org/officeDocument/2006/relationships/hyperlink" Target="https://i.ndtvimg.com/i/2017-07/heart_650x400_81501491246.jpg"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statista.com/study/41355/cardiovascular-disease-in-the-us/" TargetMode="External"/><Relationship Id="rId4" Type="http://schemas.openxmlformats.org/officeDocument/2006/relationships/hyperlink" Target="https://www.statista.com/statistics/671590/cardiovascular-disease-cost-forecast-us-by-disease-type/" TargetMode="External"/><Relationship Id="rId9" Type="http://schemas.openxmlformats.org/officeDocument/2006/relationships/hyperlink" Target="https://www.bccresearch.com/market-research/healthcare/needle-free-devices.html" TargetMode="External"/><Relationship Id="rId5" Type="http://schemas.openxmlformats.org/officeDocument/2006/relationships/hyperlink" Target="https://www.alere.com/en/home/product-details/cholestech-ldx-system.html" TargetMode="External"/><Relationship Id="rId6" Type="http://schemas.openxmlformats.org/officeDocument/2006/relationships/hyperlink" Target="https://diagnostics.roche.com/us/en/products/systems/accutrend_plus-system.html" TargetMode="External"/><Relationship Id="rId7" Type="http://schemas.openxmlformats.org/officeDocument/2006/relationships/hyperlink" Target="https://diagnostics.roche.com/us/en/products/systems/accutrend_plus-system.html" TargetMode="External"/><Relationship Id="rId8" Type="http://schemas.openxmlformats.org/officeDocument/2006/relationships/hyperlink" Target="https://www.statista.com/statistics/726084/us-point-of-care-diagnostics-and-testing-market-siz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533438"/>
            <a:ext cx="8520600" cy="99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en">
                <a:solidFill>
                  <a:srgbClr val="FF0000"/>
                </a:solidFill>
              </a:rPr>
              <a:t>L</a:t>
            </a:r>
            <a:r>
              <a:rPr b="1" i="1" lang="en">
                <a:solidFill>
                  <a:srgbClr val="FF0000"/>
                </a:solidFill>
              </a:rPr>
              <a:t>e</a:t>
            </a:r>
            <a:r>
              <a:rPr b="1" i="1" lang="en">
                <a:solidFill>
                  <a:srgbClr val="FF0000"/>
                </a:solidFill>
              </a:rPr>
              <a:t>st</a:t>
            </a:r>
            <a:r>
              <a:rPr b="1" i="1" lang="en">
                <a:solidFill>
                  <a:srgbClr val="FF0000"/>
                </a:solidFill>
              </a:rPr>
              <a:t>e</a:t>
            </a:r>
            <a:r>
              <a:rPr b="1" i="1" lang="en">
                <a:solidFill>
                  <a:srgbClr val="FF0000"/>
                </a:solidFill>
              </a:rPr>
              <a:t>roLight</a:t>
            </a:r>
            <a:endParaRPr b="1" i="1">
              <a:solidFill>
                <a:srgbClr val="FF0000"/>
              </a:solidFill>
            </a:endParaRPr>
          </a:p>
        </p:txBody>
      </p:sp>
      <p:sp>
        <p:nvSpPr>
          <p:cNvPr id="55" name="Google Shape;55;p13"/>
          <p:cNvSpPr txBox="1"/>
          <p:nvPr>
            <p:ph idx="1" type="subTitle"/>
          </p:nvPr>
        </p:nvSpPr>
        <p:spPr>
          <a:xfrm>
            <a:off x="515550" y="3361350"/>
            <a:ext cx="8112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800">
              <a:solidFill>
                <a:srgbClr val="000000"/>
              </a:solidFill>
            </a:endParaRPr>
          </a:p>
          <a:p>
            <a:pPr indent="0" lvl="0" marL="0" rtl="0" algn="ctr">
              <a:spcBef>
                <a:spcPts val="0"/>
              </a:spcBef>
              <a:spcAft>
                <a:spcPts val="0"/>
              </a:spcAft>
              <a:buClr>
                <a:schemeClr val="dk1"/>
              </a:buClr>
              <a:buSzPts val="1100"/>
              <a:buFont typeface="Arial"/>
              <a:buNone/>
            </a:pPr>
            <a:r>
              <a:rPr b="1" lang="en" sz="2000">
                <a:solidFill>
                  <a:srgbClr val="000000"/>
                </a:solidFill>
              </a:rPr>
              <a:t>Alia Nasrallah, Kushal Sreenuprasad, Rayan Albokhari</a:t>
            </a:r>
            <a:endParaRPr b="1" sz="2000">
              <a:solidFill>
                <a:srgbClr val="000000"/>
              </a:solidFill>
            </a:endParaRPr>
          </a:p>
          <a:p>
            <a:pPr indent="0" lvl="0" marL="0" rtl="0" algn="l">
              <a:spcBef>
                <a:spcPts val="0"/>
              </a:spcBef>
              <a:spcAft>
                <a:spcPts val="0"/>
              </a:spcAft>
              <a:buClr>
                <a:schemeClr val="dk1"/>
              </a:buClr>
              <a:buSzPts val="1100"/>
              <a:buFont typeface="Arial"/>
              <a:buNone/>
            </a:pPr>
            <a:r>
              <a:t/>
            </a:r>
            <a:endParaRPr b="1" sz="2400">
              <a:solidFill>
                <a:srgbClr val="000000"/>
              </a:solidFill>
            </a:endParaRPr>
          </a:p>
          <a:p>
            <a:pPr indent="0" lvl="0" marL="0" rtl="0" algn="ctr">
              <a:spcBef>
                <a:spcPts val="0"/>
              </a:spcBef>
              <a:spcAft>
                <a:spcPts val="0"/>
              </a:spcAft>
              <a:buNone/>
            </a:pPr>
            <a:r>
              <a:t/>
            </a:r>
            <a:endParaRPr sz="1800">
              <a:solidFill>
                <a:schemeClr val="dk1"/>
              </a:solidFill>
            </a:endParaRPr>
          </a:p>
        </p:txBody>
      </p:sp>
      <p:pic>
        <p:nvPicPr>
          <p:cNvPr id="56" name="Google Shape;56;p13"/>
          <p:cNvPicPr preferRelativeResize="0"/>
          <p:nvPr/>
        </p:nvPicPr>
        <p:blipFill rotWithShape="1">
          <a:blip r:embed="rId3">
            <a:alphaModFix/>
          </a:blip>
          <a:srcRect b="19439" l="8452" r="5295" t="21093"/>
          <a:stretch/>
        </p:blipFill>
        <p:spPr>
          <a:xfrm>
            <a:off x="2906200" y="334850"/>
            <a:ext cx="3611875" cy="2468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169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Device Design</a:t>
            </a:r>
            <a:endParaRPr b="1" sz="3000">
              <a:solidFill>
                <a:schemeClr val="lt1"/>
              </a:solidFill>
            </a:endParaRPr>
          </a:p>
        </p:txBody>
      </p:sp>
      <p:sp>
        <p:nvSpPr>
          <p:cNvPr id="136" name="Google Shape;136;p22"/>
          <p:cNvSpPr txBox="1"/>
          <p:nvPr>
            <p:ph idx="1" type="body"/>
          </p:nvPr>
        </p:nvSpPr>
        <p:spPr>
          <a:xfrm>
            <a:off x="311700" y="4034900"/>
            <a:ext cx="8520600" cy="53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137" name="Google Shape;137;p22"/>
          <p:cNvPicPr preferRelativeResize="0"/>
          <p:nvPr/>
        </p:nvPicPr>
        <p:blipFill rotWithShape="1">
          <a:blip r:embed="rId3">
            <a:alphaModFix/>
          </a:blip>
          <a:srcRect b="15323" l="12102" r="19366" t="15371"/>
          <a:stretch/>
        </p:blipFill>
        <p:spPr>
          <a:xfrm>
            <a:off x="790425" y="1687300"/>
            <a:ext cx="3555074" cy="2814700"/>
          </a:xfrm>
          <a:prstGeom prst="rect">
            <a:avLst/>
          </a:prstGeom>
          <a:noFill/>
          <a:ln>
            <a:noFill/>
          </a:ln>
        </p:spPr>
      </p:pic>
      <p:pic>
        <p:nvPicPr>
          <p:cNvPr id="138" name="Google Shape;138;p22"/>
          <p:cNvPicPr preferRelativeResize="0"/>
          <p:nvPr/>
        </p:nvPicPr>
        <p:blipFill rotWithShape="1">
          <a:blip r:embed="rId4">
            <a:alphaModFix/>
          </a:blip>
          <a:srcRect b="26084" l="16639" r="31377" t="0"/>
          <a:stretch/>
        </p:blipFill>
        <p:spPr>
          <a:xfrm>
            <a:off x="4921050" y="1687300"/>
            <a:ext cx="3684626" cy="2814700"/>
          </a:xfrm>
          <a:prstGeom prst="rect">
            <a:avLst/>
          </a:prstGeom>
          <a:noFill/>
          <a:ln>
            <a:noFill/>
          </a:ln>
        </p:spPr>
      </p:pic>
      <p:pic>
        <p:nvPicPr>
          <p:cNvPr id="139" name="Google Shape;139;p22"/>
          <p:cNvPicPr preferRelativeResize="0"/>
          <p:nvPr/>
        </p:nvPicPr>
        <p:blipFill>
          <a:blip r:embed="rId5">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rPr>
              <a:t>Current Setup and Progress</a:t>
            </a:r>
            <a:endParaRPr b="1">
              <a:solidFill>
                <a:schemeClr val="lt1"/>
              </a:solidFill>
            </a:endParaRPr>
          </a:p>
        </p:txBody>
      </p:sp>
      <p:pic>
        <p:nvPicPr>
          <p:cNvPr id="145" name="Google Shape;145;p23"/>
          <p:cNvPicPr preferRelativeResize="0"/>
          <p:nvPr/>
        </p:nvPicPr>
        <p:blipFill>
          <a:blip r:embed="rId3">
            <a:alphaModFix/>
          </a:blip>
          <a:stretch>
            <a:fillRect/>
          </a:stretch>
        </p:blipFill>
        <p:spPr>
          <a:xfrm>
            <a:off x="8143875" y="4082025"/>
            <a:ext cx="796025" cy="796025"/>
          </a:xfrm>
          <a:prstGeom prst="rect">
            <a:avLst/>
          </a:prstGeom>
          <a:noFill/>
          <a:ln>
            <a:noFill/>
          </a:ln>
        </p:spPr>
      </p:pic>
      <p:pic>
        <p:nvPicPr>
          <p:cNvPr id="146" name="Google Shape;146;p23"/>
          <p:cNvPicPr preferRelativeResize="0"/>
          <p:nvPr/>
        </p:nvPicPr>
        <p:blipFill>
          <a:blip r:embed="rId4">
            <a:alphaModFix/>
          </a:blip>
          <a:stretch>
            <a:fillRect/>
          </a:stretch>
        </p:blipFill>
        <p:spPr>
          <a:xfrm>
            <a:off x="1622500" y="1300500"/>
            <a:ext cx="2880876" cy="3314876"/>
          </a:xfrm>
          <a:prstGeom prst="rect">
            <a:avLst/>
          </a:prstGeom>
          <a:noFill/>
          <a:ln>
            <a:noFill/>
          </a:ln>
        </p:spPr>
      </p:pic>
      <p:pic>
        <p:nvPicPr>
          <p:cNvPr id="147" name="Google Shape;147;p23"/>
          <p:cNvPicPr preferRelativeResize="0"/>
          <p:nvPr/>
        </p:nvPicPr>
        <p:blipFill>
          <a:blip r:embed="rId5">
            <a:alphaModFix/>
          </a:blip>
          <a:stretch>
            <a:fillRect/>
          </a:stretch>
        </p:blipFill>
        <p:spPr>
          <a:xfrm>
            <a:off x="4655775" y="1300500"/>
            <a:ext cx="2865726" cy="3314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rPr>
              <a:t>One Year Budget: $500,000</a:t>
            </a:r>
            <a:endParaRPr b="1">
              <a:solidFill>
                <a:schemeClr val="lt1"/>
              </a:solidFill>
            </a:endParaRPr>
          </a:p>
        </p:txBody>
      </p:sp>
      <p:graphicFrame>
        <p:nvGraphicFramePr>
          <p:cNvPr id="153" name="Google Shape;153;p24"/>
          <p:cNvGraphicFramePr/>
          <p:nvPr/>
        </p:nvGraphicFramePr>
        <p:xfrm>
          <a:off x="2364600" y="1381075"/>
          <a:ext cx="3000000" cy="3000000"/>
        </p:xfrm>
        <a:graphic>
          <a:graphicData uri="http://schemas.openxmlformats.org/drawingml/2006/table">
            <a:tbl>
              <a:tblPr>
                <a:noFill/>
                <a:tableStyleId>{C30423C8-6C14-446B-8EF7-591765DC853F}</a:tableStyleId>
              </a:tblPr>
              <a:tblGrid>
                <a:gridCol w="2158725"/>
                <a:gridCol w="2082500"/>
              </a:tblGrid>
              <a:tr h="599325">
                <a:tc>
                  <a:txBody>
                    <a:bodyPr/>
                    <a:lstStyle/>
                    <a:p>
                      <a:pPr indent="0" lvl="0" marL="0" rtl="0" algn="ctr">
                        <a:spcBef>
                          <a:spcPts val="0"/>
                        </a:spcBef>
                        <a:spcAft>
                          <a:spcPts val="0"/>
                        </a:spcAft>
                        <a:buNone/>
                      </a:pPr>
                      <a:r>
                        <a:rPr b="1" lang="en" sz="1800">
                          <a:solidFill>
                            <a:schemeClr val="lt1"/>
                          </a:solidFill>
                        </a:rPr>
                        <a:t>Item</a:t>
                      </a:r>
                      <a:endParaRPr b="1" sz="1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rPr>
                        <a:t>Cost</a:t>
                      </a:r>
                      <a:endParaRPr b="1" sz="18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78300">
                <a:tc>
                  <a:txBody>
                    <a:bodyPr/>
                    <a:lstStyle/>
                    <a:p>
                      <a:pPr indent="0" lvl="0" marL="0" rtl="0" algn="ctr">
                        <a:spcBef>
                          <a:spcPts val="0"/>
                        </a:spcBef>
                        <a:spcAft>
                          <a:spcPts val="0"/>
                        </a:spcAft>
                        <a:buNone/>
                      </a:pPr>
                      <a:r>
                        <a:rPr lang="en">
                          <a:solidFill>
                            <a:schemeClr val="lt1"/>
                          </a:solidFill>
                        </a:rPr>
                        <a:t>Contractors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rPr>
                        <a:t>$75,000</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52125">
                <a:tc>
                  <a:txBody>
                    <a:bodyPr/>
                    <a:lstStyle/>
                    <a:p>
                      <a:pPr indent="0" lvl="0" marL="0" rtl="0" algn="ctr">
                        <a:spcBef>
                          <a:spcPts val="0"/>
                        </a:spcBef>
                        <a:spcAft>
                          <a:spcPts val="0"/>
                        </a:spcAft>
                        <a:buNone/>
                      </a:pPr>
                      <a:r>
                        <a:rPr lang="en">
                          <a:solidFill>
                            <a:schemeClr val="lt1"/>
                          </a:solidFill>
                        </a:rPr>
                        <a:t>Optic Engineers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rPr>
                        <a:t>$125,000</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56275">
                <a:tc>
                  <a:txBody>
                    <a:bodyPr/>
                    <a:lstStyle/>
                    <a:p>
                      <a:pPr indent="0" lvl="0" marL="0" rtl="0" algn="ctr">
                        <a:spcBef>
                          <a:spcPts val="0"/>
                        </a:spcBef>
                        <a:spcAft>
                          <a:spcPts val="0"/>
                        </a:spcAft>
                        <a:buNone/>
                      </a:pPr>
                      <a:r>
                        <a:rPr lang="en">
                          <a:solidFill>
                            <a:schemeClr val="lt1"/>
                          </a:solidFill>
                        </a:rPr>
                        <a:t>Software Engineers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rPr>
                        <a:t>$125,000</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70150">
                <a:tc>
                  <a:txBody>
                    <a:bodyPr/>
                    <a:lstStyle/>
                    <a:p>
                      <a:pPr indent="0" lvl="0" marL="0" rtl="0" algn="ctr">
                        <a:spcBef>
                          <a:spcPts val="0"/>
                        </a:spcBef>
                        <a:spcAft>
                          <a:spcPts val="0"/>
                        </a:spcAft>
                        <a:buNone/>
                      </a:pPr>
                      <a:r>
                        <a:rPr lang="en">
                          <a:solidFill>
                            <a:schemeClr val="lt1"/>
                          </a:solidFill>
                        </a:rPr>
                        <a:t>Equipments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rPr>
                        <a:t>$1</a:t>
                      </a:r>
                      <a:r>
                        <a:rPr lang="en">
                          <a:solidFill>
                            <a:schemeClr val="lt1"/>
                          </a:solidFill>
                        </a:rPr>
                        <a:t>50,0</a:t>
                      </a:r>
                      <a:r>
                        <a:rPr lang="en">
                          <a:solidFill>
                            <a:schemeClr val="lt1"/>
                          </a:solidFill>
                        </a:rPr>
                        <a:t>00</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52150">
                <a:tc>
                  <a:txBody>
                    <a:bodyPr/>
                    <a:lstStyle/>
                    <a:p>
                      <a:pPr indent="0" lvl="0" marL="0" rtl="0" algn="ctr">
                        <a:spcBef>
                          <a:spcPts val="0"/>
                        </a:spcBef>
                        <a:spcAft>
                          <a:spcPts val="0"/>
                        </a:spcAft>
                        <a:buNone/>
                      </a:pPr>
                      <a:r>
                        <a:rPr lang="en">
                          <a:solidFill>
                            <a:schemeClr val="lt1"/>
                          </a:solidFill>
                        </a:rPr>
                        <a:t>Office Space</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rPr>
                        <a:t>$25,000</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pic>
        <p:nvPicPr>
          <p:cNvPr id="154" name="Google Shape;154;p24"/>
          <p:cNvPicPr preferRelativeResize="0"/>
          <p:nvPr/>
        </p:nvPicPr>
        <p:blipFill>
          <a:blip r:embed="rId3">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rPr>
              <a:t>1st Round Fund Target: $1,000,000</a:t>
            </a:r>
            <a:endParaRPr b="1">
              <a:solidFill>
                <a:schemeClr val="lt1"/>
              </a:solidFill>
            </a:endParaRPr>
          </a:p>
        </p:txBody>
      </p:sp>
      <p:pic>
        <p:nvPicPr>
          <p:cNvPr id="160" name="Google Shape;160;p25"/>
          <p:cNvPicPr preferRelativeResize="0"/>
          <p:nvPr/>
        </p:nvPicPr>
        <p:blipFill>
          <a:blip r:embed="rId3">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64" name="Shape 164"/>
        <p:cNvGrpSpPr/>
        <p:nvPr/>
      </p:nvGrpSpPr>
      <p:grpSpPr>
        <a:xfrm>
          <a:off x="0" y="0"/>
          <a:ext cx="0" cy="0"/>
          <a:chOff x="0" y="0"/>
          <a:chExt cx="0" cy="0"/>
        </a:xfrm>
      </p:grpSpPr>
      <p:sp>
        <p:nvSpPr>
          <p:cNvPr id="165" name="Google Shape;165;p26"/>
          <p:cNvSpPr txBox="1"/>
          <p:nvPr>
            <p:ph type="title"/>
          </p:nvPr>
        </p:nvSpPr>
        <p:spPr>
          <a:xfrm>
            <a:off x="803575" y="290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References</a:t>
            </a:r>
            <a:endParaRPr b="1">
              <a:solidFill>
                <a:schemeClr val="lt1"/>
              </a:solidFill>
            </a:endParaRPr>
          </a:p>
        </p:txBody>
      </p:sp>
      <p:sp>
        <p:nvSpPr>
          <p:cNvPr id="166" name="Google Shape;166;p26"/>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baseline="30000" lang="en" sz="1400">
                <a:solidFill>
                  <a:srgbClr val="434343"/>
                </a:solidFill>
              </a:rPr>
              <a:t>1</a:t>
            </a:r>
            <a:r>
              <a:rPr lang="en" sz="1400" u="sng">
                <a:solidFill>
                  <a:srgbClr val="434343"/>
                </a:solidFill>
                <a:hlinkClick r:id="rId3"/>
              </a:rPr>
              <a:t>https://www.statista.com/study/41355/cardiovascular-disease-in-the-us/</a:t>
            </a:r>
            <a:endParaRPr baseline="30000" sz="1400">
              <a:solidFill>
                <a:srgbClr val="434343"/>
              </a:solidFill>
            </a:endParaRPr>
          </a:p>
          <a:p>
            <a:pPr indent="0" lvl="0" marL="457200" rtl="0" algn="l">
              <a:lnSpc>
                <a:spcPct val="100000"/>
              </a:lnSpc>
              <a:spcBef>
                <a:spcPts val="0"/>
              </a:spcBef>
              <a:spcAft>
                <a:spcPts val="0"/>
              </a:spcAft>
              <a:buNone/>
            </a:pPr>
            <a:r>
              <a:t/>
            </a:r>
            <a:endParaRPr baseline="30000" sz="1400">
              <a:solidFill>
                <a:srgbClr val="434343"/>
              </a:solidFill>
            </a:endParaRPr>
          </a:p>
          <a:p>
            <a:pPr indent="0" lvl="0" marL="457200" rtl="0" algn="l">
              <a:lnSpc>
                <a:spcPct val="100000"/>
              </a:lnSpc>
              <a:spcBef>
                <a:spcPts val="0"/>
              </a:spcBef>
              <a:spcAft>
                <a:spcPts val="0"/>
              </a:spcAft>
              <a:buNone/>
            </a:pPr>
            <a:r>
              <a:rPr baseline="30000" lang="en" sz="1400">
                <a:solidFill>
                  <a:srgbClr val="434343"/>
                </a:solidFill>
              </a:rPr>
              <a:t>2</a:t>
            </a:r>
            <a:r>
              <a:rPr lang="en" sz="1400" u="sng">
                <a:solidFill>
                  <a:srgbClr val="434343"/>
                </a:solidFill>
                <a:hlinkClick r:id="rId4"/>
              </a:rPr>
              <a:t>https://www.statista.com/statistics/671590/cardiovascular-disease-cost-forecast-us-by-disease-type</a:t>
            </a:r>
            <a:endParaRPr baseline="30000" sz="1400">
              <a:solidFill>
                <a:srgbClr val="434343"/>
              </a:solidFill>
            </a:endParaRPr>
          </a:p>
          <a:p>
            <a:pPr indent="0" lvl="0" marL="0" rtl="0" algn="l">
              <a:lnSpc>
                <a:spcPct val="100000"/>
              </a:lnSpc>
              <a:spcBef>
                <a:spcPts val="0"/>
              </a:spcBef>
              <a:spcAft>
                <a:spcPts val="0"/>
              </a:spcAft>
              <a:buNone/>
            </a:pPr>
            <a:r>
              <a:t/>
            </a:r>
            <a:endParaRPr baseline="30000" sz="1400">
              <a:solidFill>
                <a:srgbClr val="434343"/>
              </a:solidFill>
            </a:endParaRPr>
          </a:p>
          <a:p>
            <a:pPr indent="0" lvl="0" marL="457200" rtl="0" algn="l">
              <a:lnSpc>
                <a:spcPct val="100000"/>
              </a:lnSpc>
              <a:spcBef>
                <a:spcPts val="0"/>
              </a:spcBef>
              <a:spcAft>
                <a:spcPts val="0"/>
              </a:spcAft>
              <a:buNone/>
            </a:pPr>
            <a:r>
              <a:rPr baseline="30000" lang="en" sz="1400">
                <a:solidFill>
                  <a:srgbClr val="434343"/>
                </a:solidFill>
              </a:rPr>
              <a:t>3</a:t>
            </a:r>
            <a:r>
              <a:rPr lang="en" sz="1400" u="sng">
                <a:solidFill>
                  <a:srgbClr val="434343"/>
                </a:solidFill>
                <a:hlinkClick r:id="rId5"/>
              </a:rPr>
              <a:t>https://www.alere.com/en/home/product-details/cholestech-ldx-system.html</a:t>
            </a:r>
            <a:endParaRPr baseline="30000" sz="1400">
              <a:solidFill>
                <a:srgbClr val="434343"/>
              </a:solidFill>
            </a:endParaRPr>
          </a:p>
          <a:p>
            <a:pPr indent="0" lvl="0" marL="457200" rtl="0" algn="l">
              <a:lnSpc>
                <a:spcPct val="100000"/>
              </a:lnSpc>
              <a:spcBef>
                <a:spcPts val="0"/>
              </a:spcBef>
              <a:spcAft>
                <a:spcPts val="0"/>
              </a:spcAft>
              <a:buNone/>
            </a:pPr>
            <a:r>
              <a:t/>
            </a:r>
            <a:endParaRPr baseline="30000" sz="1400">
              <a:solidFill>
                <a:srgbClr val="434343"/>
              </a:solidFill>
            </a:endParaRPr>
          </a:p>
          <a:p>
            <a:pPr indent="0" lvl="0" marL="457200" rtl="0" algn="l">
              <a:lnSpc>
                <a:spcPct val="100000"/>
              </a:lnSpc>
              <a:spcBef>
                <a:spcPts val="0"/>
              </a:spcBef>
              <a:spcAft>
                <a:spcPts val="0"/>
              </a:spcAft>
              <a:buNone/>
            </a:pPr>
            <a:r>
              <a:rPr baseline="30000" lang="en" sz="1400">
                <a:solidFill>
                  <a:srgbClr val="434343"/>
                </a:solidFill>
              </a:rPr>
              <a:t>4</a:t>
            </a:r>
            <a:r>
              <a:rPr baseline="30000" lang="en" sz="1400" u="sng">
                <a:solidFill>
                  <a:srgbClr val="434343"/>
                </a:solidFill>
                <a:hlinkClick r:id="rId6"/>
              </a:rPr>
              <a:t> </a:t>
            </a:r>
            <a:r>
              <a:rPr lang="en" sz="1400" u="sng">
                <a:solidFill>
                  <a:srgbClr val="434343"/>
                </a:solidFill>
                <a:hlinkClick r:id="rId7"/>
              </a:rPr>
              <a:t>https://diagnostics.roche.com/us/en/products/systems/accutrend_plus-system.html</a:t>
            </a:r>
            <a:endParaRPr sz="1400">
              <a:solidFill>
                <a:srgbClr val="434343"/>
              </a:solidFill>
            </a:endParaRPr>
          </a:p>
          <a:p>
            <a:pPr indent="0" lvl="0" marL="457200" rtl="0" algn="l">
              <a:lnSpc>
                <a:spcPct val="100000"/>
              </a:lnSpc>
              <a:spcBef>
                <a:spcPts val="0"/>
              </a:spcBef>
              <a:spcAft>
                <a:spcPts val="0"/>
              </a:spcAft>
              <a:buNone/>
            </a:pPr>
            <a:r>
              <a:t/>
            </a:r>
            <a:endParaRPr sz="1400">
              <a:solidFill>
                <a:srgbClr val="434343"/>
              </a:solidFill>
            </a:endParaRPr>
          </a:p>
          <a:p>
            <a:pPr indent="0" lvl="0" marL="457200" rtl="0" algn="l">
              <a:lnSpc>
                <a:spcPct val="100000"/>
              </a:lnSpc>
              <a:spcBef>
                <a:spcPts val="0"/>
              </a:spcBef>
              <a:spcAft>
                <a:spcPts val="0"/>
              </a:spcAft>
              <a:buNone/>
            </a:pPr>
            <a:r>
              <a:rPr baseline="30000" lang="en" sz="1400">
                <a:solidFill>
                  <a:srgbClr val="434343"/>
                </a:solidFill>
              </a:rPr>
              <a:t>5</a:t>
            </a:r>
            <a:r>
              <a:rPr lang="en" sz="1400" u="sng">
                <a:solidFill>
                  <a:srgbClr val="434343"/>
                </a:solidFill>
                <a:hlinkClick r:id="rId8"/>
              </a:rPr>
              <a:t>https://www.statista.com/statistics/726084/us-point-of-care-diagnostics-and-testing-market-size/</a:t>
            </a:r>
            <a:endParaRPr baseline="30000" sz="1400">
              <a:solidFill>
                <a:srgbClr val="434343"/>
              </a:solidFill>
            </a:endParaRPr>
          </a:p>
          <a:p>
            <a:pPr indent="457200" lvl="0" marL="0" rtl="0" algn="l">
              <a:lnSpc>
                <a:spcPct val="100000"/>
              </a:lnSpc>
              <a:spcBef>
                <a:spcPts val="1200"/>
              </a:spcBef>
              <a:spcAft>
                <a:spcPts val="0"/>
              </a:spcAft>
              <a:buNone/>
            </a:pPr>
            <a:r>
              <a:rPr baseline="30000" lang="en" sz="1400">
                <a:solidFill>
                  <a:srgbClr val="434343"/>
                </a:solidFill>
              </a:rPr>
              <a:t>6 </a:t>
            </a:r>
            <a:r>
              <a:rPr lang="en" sz="1400" u="sng">
                <a:solidFill>
                  <a:srgbClr val="434343"/>
                </a:solidFill>
                <a:hlinkClick r:id="rId9"/>
              </a:rPr>
              <a:t>https://www.bccresearch.com/market-research/healthcare/needle-free-devices.html</a:t>
            </a:r>
            <a:endParaRPr baseline="30000" sz="1400">
              <a:solidFill>
                <a:srgbClr val="434343"/>
              </a:solidFill>
            </a:endParaRPr>
          </a:p>
          <a:p>
            <a:pPr indent="0" lvl="0" marL="457200" rtl="0" algn="l">
              <a:lnSpc>
                <a:spcPct val="100000"/>
              </a:lnSpc>
              <a:spcBef>
                <a:spcPts val="1200"/>
              </a:spcBef>
              <a:spcAft>
                <a:spcPts val="0"/>
              </a:spcAft>
              <a:buNone/>
            </a:pPr>
            <a:r>
              <a:rPr baseline="30000" lang="en" sz="1400">
                <a:solidFill>
                  <a:srgbClr val="434343"/>
                </a:solidFill>
              </a:rPr>
              <a:t>7</a:t>
            </a:r>
            <a:r>
              <a:rPr lang="en" sz="1400" u="sng">
                <a:solidFill>
                  <a:srgbClr val="434343"/>
                </a:solidFill>
                <a:hlinkClick r:id="rId10"/>
              </a:rPr>
              <a:t>https://www-bccresearch-com.proxy1.library.jhu.edu/market-research/healthcare/wearable-medical-devices.html</a:t>
            </a:r>
            <a:endParaRPr sz="1400">
              <a:solidFill>
                <a:srgbClr val="434343"/>
              </a:solidFill>
            </a:endParaRPr>
          </a:p>
          <a:p>
            <a:pPr indent="0" lvl="0" marL="457200" rtl="0" algn="l">
              <a:lnSpc>
                <a:spcPct val="100000"/>
              </a:lnSpc>
              <a:spcBef>
                <a:spcPts val="1000"/>
              </a:spcBef>
              <a:spcAft>
                <a:spcPts val="0"/>
              </a:spcAft>
              <a:buNone/>
            </a:pPr>
            <a:r>
              <a:rPr baseline="30000" lang="en" sz="1400">
                <a:solidFill>
                  <a:srgbClr val="434343"/>
                </a:solidFill>
              </a:rPr>
              <a:t>8</a:t>
            </a:r>
            <a:r>
              <a:rPr lang="en" sz="1400" u="sng">
                <a:solidFill>
                  <a:srgbClr val="434343"/>
                </a:solidFill>
                <a:hlinkClick r:id="rId11"/>
              </a:rPr>
              <a:t>https://healthplanethub.com/wp-content/uploads/2019/10/20191010_145845.jpg</a:t>
            </a:r>
            <a:endParaRPr sz="1400">
              <a:solidFill>
                <a:srgbClr val="434343"/>
              </a:solidFill>
            </a:endParaRPr>
          </a:p>
          <a:p>
            <a:pPr indent="0" lvl="0" marL="457200" rtl="0" algn="l">
              <a:lnSpc>
                <a:spcPct val="100000"/>
              </a:lnSpc>
              <a:spcBef>
                <a:spcPts val="1000"/>
              </a:spcBef>
              <a:spcAft>
                <a:spcPts val="0"/>
              </a:spcAft>
              <a:buNone/>
            </a:pPr>
            <a:r>
              <a:rPr baseline="30000" lang="en" sz="1400">
                <a:solidFill>
                  <a:srgbClr val="434343"/>
                </a:solidFill>
              </a:rPr>
              <a:t>9</a:t>
            </a:r>
            <a:r>
              <a:rPr lang="en" sz="1400" u="sng">
                <a:solidFill>
                  <a:srgbClr val="434343"/>
                </a:solidFill>
                <a:hlinkClick r:id="rId12"/>
              </a:rPr>
              <a:t>https://i.ndtvimg.com/i/2017-07/heart_650x400_81501491246.jpg</a:t>
            </a:r>
            <a:endParaRPr sz="1400">
              <a:solidFill>
                <a:srgbClr val="434343"/>
              </a:solidFill>
            </a:endParaRPr>
          </a:p>
          <a:p>
            <a:pPr indent="0" lvl="0" marL="457200" rtl="0" algn="l">
              <a:lnSpc>
                <a:spcPct val="100000"/>
              </a:lnSpc>
              <a:spcBef>
                <a:spcPts val="0"/>
              </a:spcBef>
              <a:spcAft>
                <a:spcPts val="0"/>
              </a:spcAft>
              <a:buNone/>
            </a:pPr>
            <a:r>
              <a:t/>
            </a:r>
            <a:endParaRPr sz="1400">
              <a:solidFill>
                <a:schemeClr val="lt1"/>
              </a:solidFill>
            </a:endParaRPr>
          </a:p>
          <a:p>
            <a:pPr indent="0" lvl="0" marL="457200" rtl="0" algn="l">
              <a:lnSpc>
                <a:spcPct val="150000"/>
              </a:lnSpc>
              <a:spcBef>
                <a:spcPts val="0"/>
              </a:spcBef>
              <a:spcAft>
                <a:spcPts val="0"/>
              </a:spcAft>
              <a:buNone/>
            </a:pPr>
            <a:r>
              <a:t/>
            </a:r>
            <a:endParaRPr sz="1400"/>
          </a:p>
          <a:p>
            <a:pPr indent="0" lvl="0" marL="457200" rtl="0" algn="l">
              <a:lnSpc>
                <a:spcPct val="150000"/>
              </a:lnSpc>
              <a:spcBef>
                <a:spcPts val="0"/>
              </a:spcBef>
              <a:spcAft>
                <a:spcPts val="0"/>
              </a:spcAft>
              <a:buNone/>
            </a:pPr>
            <a:r>
              <a:t/>
            </a:r>
            <a:endParaRPr sz="1400"/>
          </a:p>
        </p:txBody>
      </p:sp>
      <p:pic>
        <p:nvPicPr>
          <p:cNvPr id="167" name="Google Shape;167;p26"/>
          <p:cNvPicPr preferRelativeResize="0"/>
          <p:nvPr/>
        </p:nvPicPr>
        <p:blipFill>
          <a:blip r:embed="rId13">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318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rPr>
              <a:t>Biography</a:t>
            </a:r>
            <a:endParaRPr b="1">
              <a:solidFill>
                <a:schemeClr val="lt1"/>
              </a:solidFill>
            </a:endParaRPr>
          </a:p>
        </p:txBody>
      </p:sp>
      <p:sp>
        <p:nvSpPr>
          <p:cNvPr id="62" name="Google Shape;62;p14"/>
          <p:cNvSpPr txBox="1"/>
          <p:nvPr>
            <p:ph idx="1" type="body"/>
          </p:nvPr>
        </p:nvSpPr>
        <p:spPr>
          <a:xfrm>
            <a:off x="311700" y="1000075"/>
            <a:ext cx="8520600" cy="43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Alia</a:t>
            </a:r>
            <a:r>
              <a:rPr lang="en">
                <a:solidFill>
                  <a:schemeClr val="lt1"/>
                </a:solidFill>
              </a:rPr>
              <a: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B.Sc., ECE, George Washington University, 2012</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M.Sc., ECE, Johns Hopkins University, 2016</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Ph.D., ECE, Johns Hopkins University, 2019-present</a:t>
            </a:r>
            <a:endParaRPr>
              <a:solidFill>
                <a:schemeClr val="lt1"/>
              </a:solidFill>
            </a:endParaRPr>
          </a:p>
          <a:p>
            <a:pPr indent="0" lvl="0" marL="0" rtl="0" algn="l">
              <a:spcBef>
                <a:spcPts val="1600"/>
              </a:spcBef>
              <a:spcAft>
                <a:spcPts val="0"/>
              </a:spcAft>
              <a:buNone/>
            </a:pPr>
            <a:r>
              <a:rPr lang="en">
                <a:solidFill>
                  <a:srgbClr val="FF0000"/>
                </a:solidFill>
              </a:rPr>
              <a:t>Kushal</a:t>
            </a:r>
            <a:r>
              <a:rPr lang="en">
                <a:solidFill>
                  <a:schemeClr val="lt1"/>
                </a:solidFill>
              </a:rPr>
              <a: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B.E., BME, Ramaiah Institute of Technology, India, 2019</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M.Sc., BME, Johns Hopkins University, 2019-present</a:t>
            </a:r>
            <a:endParaRPr>
              <a:solidFill>
                <a:schemeClr val="lt1"/>
              </a:solidFill>
            </a:endParaRPr>
          </a:p>
          <a:p>
            <a:pPr indent="0" lvl="0" marL="0" rtl="0" algn="l">
              <a:spcBef>
                <a:spcPts val="1600"/>
              </a:spcBef>
              <a:spcAft>
                <a:spcPts val="0"/>
              </a:spcAft>
              <a:buNone/>
            </a:pPr>
            <a:r>
              <a:rPr lang="en">
                <a:solidFill>
                  <a:srgbClr val="FF0000"/>
                </a:solidFill>
              </a:rPr>
              <a:t>Rayan</a:t>
            </a:r>
            <a:r>
              <a:rPr lang="en">
                <a:solidFill>
                  <a:schemeClr val="lt1"/>
                </a:solidFill>
              </a:rPr>
              <a: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B.Sc., BME, Wentworth Institute of Technology, 2017</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M.Sc., BME, Johns Hopkins University, 2019-present</a:t>
            </a:r>
            <a:endParaRPr>
              <a:solidFill>
                <a:schemeClr val="lt1"/>
              </a:solidFill>
            </a:endParaRPr>
          </a:p>
        </p:txBody>
      </p:sp>
      <p:pic>
        <p:nvPicPr>
          <p:cNvPr id="63" name="Google Shape;63;p14"/>
          <p:cNvPicPr preferRelativeResize="0"/>
          <p:nvPr/>
        </p:nvPicPr>
        <p:blipFill>
          <a:blip r:embed="rId3">
            <a:alphaModFix/>
          </a:blip>
          <a:stretch>
            <a:fillRect/>
          </a:stretch>
        </p:blipFill>
        <p:spPr>
          <a:xfrm>
            <a:off x="8143875" y="4082025"/>
            <a:ext cx="796025" cy="796025"/>
          </a:xfrm>
          <a:prstGeom prst="rect">
            <a:avLst/>
          </a:prstGeom>
          <a:noFill/>
          <a:ln>
            <a:noFill/>
          </a:ln>
        </p:spPr>
      </p:pic>
      <p:pic>
        <p:nvPicPr>
          <p:cNvPr id="64" name="Google Shape;64;p14"/>
          <p:cNvPicPr preferRelativeResize="0"/>
          <p:nvPr/>
        </p:nvPicPr>
        <p:blipFill>
          <a:blip r:embed="rId4">
            <a:alphaModFix/>
          </a:blip>
          <a:stretch>
            <a:fillRect/>
          </a:stretch>
        </p:blipFill>
        <p:spPr>
          <a:xfrm>
            <a:off x="5645701" y="318547"/>
            <a:ext cx="507536"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1981650"/>
            <a:ext cx="8520600" cy="11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rPr>
              <a:t>Have you or someone you know been diagnosed with high Cholesterol?</a:t>
            </a:r>
            <a:endParaRPr b="1">
              <a:solidFill>
                <a:schemeClr val="lt1"/>
              </a:solidFill>
            </a:endParaRPr>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p:txBody>
      </p:sp>
      <p:pic>
        <p:nvPicPr>
          <p:cNvPr id="70" name="Google Shape;70;p15"/>
          <p:cNvPicPr preferRelativeResize="0"/>
          <p:nvPr/>
        </p:nvPicPr>
        <p:blipFill>
          <a:blip r:embed="rId3">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0" y="201225"/>
            <a:ext cx="9144000" cy="72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chemeClr val="lt1"/>
                </a:solidFill>
              </a:rPr>
              <a:t>Leading Causes of Death Worldwide in 2016 </a:t>
            </a:r>
            <a:endParaRPr b="1" sz="2600">
              <a:solidFill>
                <a:schemeClr val="lt1"/>
              </a:solidFill>
            </a:endParaRPr>
          </a:p>
          <a:p>
            <a:pPr indent="0" lvl="0" marL="0" rtl="0" algn="ctr">
              <a:spcBef>
                <a:spcPts val="0"/>
              </a:spcBef>
              <a:spcAft>
                <a:spcPts val="0"/>
              </a:spcAft>
              <a:buNone/>
            </a:pPr>
            <a:r>
              <a:rPr b="1" lang="en" sz="2600">
                <a:solidFill>
                  <a:schemeClr val="lt1"/>
                </a:solidFill>
              </a:rPr>
              <a:t>(in millions) </a:t>
            </a:r>
            <a:r>
              <a:rPr b="1" baseline="30000" lang="en" sz="2600">
                <a:solidFill>
                  <a:schemeClr val="lt1"/>
                </a:solidFill>
              </a:rPr>
              <a:t>1</a:t>
            </a:r>
            <a:r>
              <a:rPr b="1" lang="en" sz="2600"/>
              <a:t> </a:t>
            </a:r>
            <a:endParaRPr b="1" baseline="30000" sz="2600"/>
          </a:p>
        </p:txBody>
      </p:sp>
      <p:pic>
        <p:nvPicPr>
          <p:cNvPr id="76" name="Google Shape;76;p16"/>
          <p:cNvPicPr preferRelativeResize="0"/>
          <p:nvPr/>
        </p:nvPicPr>
        <p:blipFill>
          <a:blip r:embed="rId3">
            <a:alphaModFix/>
          </a:blip>
          <a:stretch>
            <a:fillRect/>
          </a:stretch>
        </p:blipFill>
        <p:spPr>
          <a:xfrm>
            <a:off x="8984700" y="1102400"/>
            <a:ext cx="6900" cy="33853"/>
          </a:xfrm>
          <a:prstGeom prst="rect">
            <a:avLst/>
          </a:prstGeom>
          <a:noFill/>
          <a:ln>
            <a:noFill/>
          </a:ln>
        </p:spPr>
      </p:pic>
      <p:pic>
        <p:nvPicPr>
          <p:cNvPr id="77" name="Google Shape;77;p16"/>
          <p:cNvPicPr preferRelativeResize="0"/>
          <p:nvPr/>
        </p:nvPicPr>
        <p:blipFill rotWithShape="1">
          <a:blip r:embed="rId4">
            <a:alphaModFix/>
          </a:blip>
          <a:srcRect b="2854" l="1511" r="1608" t="2636"/>
          <a:stretch/>
        </p:blipFill>
        <p:spPr>
          <a:xfrm>
            <a:off x="2035975" y="1454275"/>
            <a:ext cx="5066950" cy="2969750"/>
          </a:xfrm>
          <a:prstGeom prst="rect">
            <a:avLst/>
          </a:prstGeom>
          <a:noFill/>
          <a:ln>
            <a:noFill/>
          </a:ln>
        </p:spPr>
      </p:pic>
      <p:pic>
        <p:nvPicPr>
          <p:cNvPr id="78" name="Google Shape;78;p16"/>
          <p:cNvPicPr preferRelativeResize="0"/>
          <p:nvPr/>
        </p:nvPicPr>
        <p:blipFill>
          <a:blip r:embed="rId5">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0" y="222375"/>
            <a:ext cx="9144000" cy="85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lt1"/>
                </a:solidFill>
              </a:rPr>
              <a:t>Projected Total Costs of CVDs in U.S. from 2015 to 2035 </a:t>
            </a:r>
            <a:endParaRPr b="1" sz="2200">
              <a:solidFill>
                <a:schemeClr val="lt1"/>
              </a:solidFill>
            </a:endParaRPr>
          </a:p>
          <a:p>
            <a:pPr indent="0" lvl="0" marL="0" rtl="0" algn="l">
              <a:spcBef>
                <a:spcPts val="0"/>
              </a:spcBef>
              <a:spcAft>
                <a:spcPts val="0"/>
              </a:spcAft>
              <a:buNone/>
            </a:pPr>
            <a:r>
              <a:rPr b="1" lang="en" sz="2200">
                <a:solidFill>
                  <a:schemeClr val="lt1"/>
                </a:solidFill>
              </a:rPr>
              <a:t>                                           (Billions USD) </a:t>
            </a:r>
            <a:r>
              <a:rPr b="1" baseline="30000" lang="en" sz="2600">
                <a:solidFill>
                  <a:schemeClr val="lt1"/>
                </a:solidFill>
              </a:rPr>
              <a:t>2</a:t>
            </a:r>
            <a:r>
              <a:rPr b="1" lang="en" sz="2200">
                <a:solidFill>
                  <a:schemeClr val="lt1"/>
                </a:solidFill>
              </a:rPr>
              <a:t> </a:t>
            </a:r>
            <a:endParaRPr b="1" baseline="30000" sz="2200">
              <a:solidFill>
                <a:schemeClr val="lt1"/>
              </a:solidFill>
            </a:endParaRPr>
          </a:p>
        </p:txBody>
      </p:sp>
      <p:sp>
        <p:nvSpPr>
          <p:cNvPr id="84" name="Google Shape;84;p17"/>
          <p:cNvSpPr txBox="1"/>
          <p:nvPr/>
        </p:nvSpPr>
        <p:spPr>
          <a:xfrm>
            <a:off x="1660912" y="4462475"/>
            <a:ext cx="5618100" cy="4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Total costs will add up to over 1 trillion USD </a:t>
            </a:r>
            <a:endParaRPr b="1" sz="1800">
              <a:solidFill>
                <a:schemeClr val="lt1"/>
              </a:solidFill>
            </a:endParaRPr>
          </a:p>
        </p:txBody>
      </p:sp>
      <p:pic>
        <p:nvPicPr>
          <p:cNvPr id="85" name="Google Shape;85;p17"/>
          <p:cNvPicPr preferRelativeResize="0"/>
          <p:nvPr/>
        </p:nvPicPr>
        <p:blipFill rotWithShape="1">
          <a:blip r:embed="rId3">
            <a:alphaModFix/>
          </a:blip>
          <a:srcRect b="931" l="1621" r="2436" t="3006"/>
          <a:stretch/>
        </p:blipFill>
        <p:spPr>
          <a:xfrm>
            <a:off x="1959425" y="1178350"/>
            <a:ext cx="5021050" cy="3184350"/>
          </a:xfrm>
          <a:prstGeom prst="rect">
            <a:avLst/>
          </a:prstGeom>
          <a:noFill/>
          <a:ln>
            <a:noFill/>
          </a:ln>
        </p:spPr>
      </p:pic>
      <p:pic>
        <p:nvPicPr>
          <p:cNvPr id="86" name="Google Shape;86;p17"/>
          <p:cNvPicPr preferRelativeResize="0"/>
          <p:nvPr/>
        </p:nvPicPr>
        <p:blipFill>
          <a:blip r:embed="rId4">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282325" y="381025"/>
            <a:ext cx="8582400" cy="107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rPr>
              <a:t>Invasive and Minimally Invasive Cholesterol Test Devices</a:t>
            </a:r>
            <a:endParaRPr b="1">
              <a:solidFill>
                <a:schemeClr val="lt1"/>
              </a:solidFill>
            </a:endParaRPr>
          </a:p>
        </p:txBody>
      </p:sp>
      <p:sp>
        <p:nvSpPr>
          <p:cNvPr id="92" name="Google Shape;92;p18"/>
          <p:cNvSpPr txBox="1"/>
          <p:nvPr>
            <p:ph idx="1" type="body"/>
          </p:nvPr>
        </p:nvSpPr>
        <p:spPr>
          <a:xfrm>
            <a:off x="481300" y="15486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1600"/>
              </a:spcAft>
              <a:buNone/>
            </a:pPr>
            <a:r>
              <a:t/>
            </a:r>
            <a:endParaRPr/>
          </a:p>
        </p:txBody>
      </p:sp>
      <p:sp>
        <p:nvSpPr>
          <p:cNvPr id="93" name="Google Shape;93;p18"/>
          <p:cNvSpPr txBox="1"/>
          <p:nvPr/>
        </p:nvSpPr>
        <p:spPr>
          <a:xfrm>
            <a:off x="4704413" y="3941763"/>
            <a:ext cx="3571500" cy="78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lt1"/>
                </a:solidFill>
              </a:rPr>
              <a:t>Accutrend Plus </a:t>
            </a:r>
            <a:r>
              <a:rPr baseline="30000" lang="en" sz="1800">
                <a:solidFill>
                  <a:schemeClr val="lt1"/>
                </a:solidFill>
              </a:rPr>
              <a:t>4</a:t>
            </a:r>
            <a:r>
              <a:rPr lang="en" sz="1800">
                <a:solidFill>
                  <a:schemeClr val="lt1"/>
                </a:solidFill>
              </a:rPr>
              <a:t> </a:t>
            </a:r>
            <a:endParaRPr baseline="30000" sz="1800">
              <a:solidFill>
                <a:schemeClr val="lt1"/>
              </a:solidFill>
            </a:endParaRPr>
          </a:p>
        </p:txBody>
      </p:sp>
      <p:sp>
        <p:nvSpPr>
          <p:cNvPr id="94" name="Google Shape;94;p18"/>
          <p:cNvSpPr txBox="1"/>
          <p:nvPr/>
        </p:nvSpPr>
        <p:spPr>
          <a:xfrm>
            <a:off x="389471" y="3947486"/>
            <a:ext cx="4425900" cy="76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lt1"/>
                </a:solidFill>
              </a:rPr>
              <a:t>Alere LDX Analyzer </a:t>
            </a:r>
            <a:r>
              <a:rPr baseline="30000" lang="en" sz="1800">
                <a:solidFill>
                  <a:schemeClr val="lt1"/>
                </a:solidFill>
              </a:rPr>
              <a:t>3 </a:t>
            </a:r>
            <a:endParaRPr baseline="30000" sz="1800">
              <a:solidFill>
                <a:schemeClr val="lt1"/>
              </a:solidFill>
            </a:endParaRPr>
          </a:p>
        </p:txBody>
      </p:sp>
      <p:pic>
        <p:nvPicPr>
          <p:cNvPr id="95" name="Google Shape;95;p18"/>
          <p:cNvPicPr preferRelativeResize="0"/>
          <p:nvPr/>
        </p:nvPicPr>
        <p:blipFill>
          <a:blip r:embed="rId3">
            <a:alphaModFix/>
          </a:blip>
          <a:stretch>
            <a:fillRect/>
          </a:stretch>
        </p:blipFill>
        <p:spPr>
          <a:xfrm>
            <a:off x="5347507" y="2018725"/>
            <a:ext cx="2564041" cy="1923049"/>
          </a:xfrm>
          <a:prstGeom prst="rect">
            <a:avLst/>
          </a:prstGeom>
          <a:noFill/>
          <a:ln>
            <a:noFill/>
          </a:ln>
        </p:spPr>
      </p:pic>
      <p:pic>
        <p:nvPicPr>
          <p:cNvPr id="96" name="Google Shape;96;p18"/>
          <p:cNvPicPr preferRelativeResize="0"/>
          <p:nvPr/>
        </p:nvPicPr>
        <p:blipFill>
          <a:blip r:embed="rId4">
            <a:alphaModFix/>
          </a:blip>
          <a:stretch>
            <a:fillRect/>
          </a:stretch>
        </p:blipFill>
        <p:spPr>
          <a:xfrm>
            <a:off x="1320400" y="2059146"/>
            <a:ext cx="2564050" cy="1842204"/>
          </a:xfrm>
          <a:prstGeom prst="rect">
            <a:avLst/>
          </a:prstGeom>
          <a:noFill/>
          <a:ln>
            <a:noFill/>
          </a:ln>
        </p:spPr>
      </p:pic>
      <p:pic>
        <p:nvPicPr>
          <p:cNvPr id="97" name="Google Shape;97;p18"/>
          <p:cNvPicPr preferRelativeResize="0"/>
          <p:nvPr/>
        </p:nvPicPr>
        <p:blipFill>
          <a:blip r:embed="rId5">
            <a:alphaModFix/>
          </a:blip>
          <a:stretch>
            <a:fillRect/>
          </a:stretch>
        </p:blipFill>
        <p:spPr>
          <a:xfrm>
            <a:off x="8143875" y="4082025"/>
            <a:ext cx="796025" cy="79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32625"/>
            <a:ext cx="478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Market Size: 2018-2023</a:t>
            </a:r>
            <a:endParaRPr b="1">
              <a:solidFill>
                <a:schemeClr val="lt1"/>
              </a:solidFill>
            </a:endParaRPr>
          </a:p>
        </p:txBody>
      </p:sp>
      <p:sp>
        <p:nvSpPr>
          <p:cNvPr id="103" name="Google Shape;103;p19"/>
          <p:cNvSpPr txBox="1"/>
          <p:nvPr>
            <p:ph idx="1" type="body"/>
          </p:nvPr>
        </p:nvSpPr>
        <p:spPr>
          <a:xfrm>
            <a:off x="311700" y="1286350"/>
            <a:ext cx="2964300" cy="883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Cholesterol Testing </a:t>
            </a:r>
            <a:r>
              <a:rPr baseline="30000" lang="en">
                <a:solidFill>
                  <a:schemeClr val="lt1"/>
                </a:solidFill>
              </a:rPr>
              <a:t>5</a:t>
            </a:r>
            <a:r>
              <a:rPr lang="en">
                <a:solidFill>
                  <a:schemeClr val="lt1"/>
                </a:solidFill>
              </a:rPr>
              <a:t>  </a:t>
            </a:r>
            <a:endParaRPr>
              <a:solidFill>
                <a:schemeClr val="lt1"/>
              </a:solidFill>
            </a:endParaRPr>
          </a:p>
          <a:p>
            <a:pPr indent="-317500" lvl="1" marL="914400" rtl="0" algn="l">
              <a:spcBef>
                <a:spcPts val="1600"/>
              </a:spcBef>
              <a:spcAft>
                <a:spcPts val="1600"/>
              </a:spcAft>
              <a:buClr>
                <a:schemeClr val="lt1"/>
              </a:buClr>
              <a:buSzPts val="1400"/>
              <a:buChar char="◆"/>
            </a:pPr>
            <a:r>
              <a:rPr lang="en">
                <a:solidFill>
                  <a:schemeClr val="lt1"/>
                </a:solidFill>
              </a:rPr>
              <a:t>$2.5-$3.5 billion</a:t>
            </a:r>
            <a:endParaRPr>
              <a:solidFill>
                <a:schemeClr val="lt1"/>
              </a:solidFill>
            </a:endParaRPr>
          </a:p>
        </p:txBody>
      </p:sp>
      <p:sp>
        <p:nvSpPr>
          <p:cNvPr id="104" name="Google Shape;104;p19"/>
          <p:cNvSpPr txBox="1"/>
          <p:nvPr>
            <p:ph idx="1" type="body"/>
          </p:nvPr>
        </p:nvSpPr>
        <p:spPr>
          <a:xfrm>
            <a:off x="311700" y="3193925"/>
            <a:ext cx="3147900" cy="1229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Char char="➔"/>
            </a:pPr>
            <a:r>
              <a:rPr lang="en">
                <a:solidFill>
                  <a:schemeClr val="lt1"/>
                </a:solidFill>
              </a:rPr>
              <a:t>Wearable Devices </a:t>
            </a:r>
            <a:r>
              <a:rPr baseline="30000" lang="en">
                <a:solidFill>
                  <a:schemeClr val="lt1"/>
                </a:solidFill>
              </a:rPr>
              <a:t>7</a:t>
            </a:r>
            <a:endParaRPr baseline="30000">
              <a:solidFill>
                <a:schemeClr val="lt1"/>
              </a:solidFill>
            </a:endParaRPr>
          </a:p>
          <a:p>
            <a:pPr indent="-317500" lvl="1" marL="914400" rtl="0" algn="l">
              <a:lnSpc>
                <a:spcPct val="100000"/>
              </a:lnSpc>
              <a:spcBef>
                <a:spcPts val="1600"/>
              </a:spcBef>
              <a:spcAft>
                <a:spcPts val="1600"/>
              </a:spcAft>
              <a:buClr>
                <a:schemeClr val="lt1"/>
              </a:buClr>
              <a:buSzPts val="1400"/>
              <a:buChar char="◆"/>
            </a:pPr>
            <a:r>
              <a:rPr lang="en">
                <a:solidFill>
                  <a:schemeClr val="lt1"/>
                </a:solidFill>
              </a:rPr>
              <a:t>$8.9-$29.9 billion</a:t>
            </a:r>
            <a:endParaRPr>
              <a:solidFill>
                <a:schemeClr val="lt1"/>
              </a:solidFill>
            </a:endParaRPr>
          </a:p>
        </p:txBody>
      </p:sp>
      <p:grpSp>
        <p:nvGrpSpPr>
          <p:cNvPr id="105" name="Google Shape;105;p19"/>
          <p:cNvGrpSpPr/>
          <p:nvPr/>
        </p:nvGrpSpPr>
        <p:grpSpPr>
          <a:xfrm>
            <a:off x="3637488" y="1286345"/>
            <a:ext cx="5506520" cy="3062804"/>
            <a:chOff x="5466681" y="1737838"/>
            <a:chExt cx="3967233" cy="2567312"/>
          </a:xfrm>
        </p:grpSpPr>
        <p:sp>
          <p:nvSpPr>
            <p:cNvPr id="106" name="Google Shape;106;p19"/>
            <p:cNvSpPr txBox="1"/>
            <p:nvPr/>
          </p:nvSpPr>
          <p:spPr>
            <a:xfrm>
              <a:off x="5466681" y="3410918"/>
              <a:ext cx="1737600" cy="45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lt1"/>
                  </a:solidFill>
                </a:rPr>
                <a:t>$14.4 billion in 2018</a:t>
              </a:r>
              <a:endParaRPr baseline="30000">
                <a:solidFill>
                  <a:schemeClr val="lt1"/>
                </a:solidFill>
              </a:endParaRPr>
            </a:p>
          </p:txBody>
        </p:sp>
        <p:pic>
          <p:nvPicPr>
            <p:cNvPr id="107" name="Google Shape;107;p19"/>
            <p:cNvPicPr preferRelativeResize="0"/>
            <p:nvPr/>
          </p:nvPicPr>
          <p:blipFill>
            <a:blip r:embed="rId3">
              <a:alphaModFix/>
            </a:blip>
            <a:stretch>
              <a:fillRect/>
            </a:stretch>
          </p:blipFill>
          <p:spPr>
            <a:xfrm>
              <a:off x="6040325" y="1866750"/>
              <a:ext cx="2438400" cy="2438400"/>
            </a:xfrm>
            <a:prstGeom prst="rect">
              <a:avLst/>
            </a:prstGeom>
            <a:noFill/>
            <a:ln>
              <a:noFill/>
            </a:ln>
          </p:spPr>
        </p:pic>
        <p:sp>
          <p:nvSpPr>
            <p:cNvPr id="108" name="Google Shape;108;p19"/>
            <p:cNvSpPr txBox="1"/>
            <p:nvPr/>
          </p:nvSpPr>
          <p:spPr>
            <a:xfrm>
              <a:off x="7577214" y="1737838"/>
              <a:ext cx="1856700" cy="45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lt1"/>
                  </a:solidFill>
                </a:rPr>
                <a:t>$38 billion by 2023</a:t>
              </a:r>
              <a:endParaRPr>
                <a:solidFill>
                  <a:schemeClr val="lt1"/>
                </a:solidFill>
              </a:endParaRPr>
            </a:p>
          </p:txBody>
        </p:sp>
      </p:grpSp>
      <p:sp>
        <p:nvSpPr>
          <p:cNvPr id="109" name="Google Shape;109;p19"/>
          <p:cNvSpPr txBox="1"/>
          <p:nvPr>
            <p:ph idx="1" type="body"/>
          </p:nvPr>
        </p:nvSpPr>
        <p:spPr>
          <a:xfrm>
            <a:off x="311700" y="2291400"/>
            <a:ext cx="3147900" cy="1052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Char char="➔"/>
            </a:pPr>
            <a:r>
              <a:rPr lang="en">
                <a:solidFill>
                  <a:schemeClr val="lt1"/>
                </a:solidFill>
              </a:rPr>
              <a:t>Needle-Free Devices </a:t>
            </a:r>
            <a:r>
              <a:rPr baseline="30000" lang="en">
                <a:solidFill>
                  <a:schemeClr val="lt1"/>
                </a:solidFill>
              </a:rPr>
              <a:t>6</a:t>
            </a:r>
            <a:endParaRPr baseline="30000">
              <a:solidFill>
                <a:schemeClr val="lt1"/>
              </a:solidFill>
            </a:endParaRPr>
          </a:p>
          <a:p>
            <a:pPr indent="-317500" lvl="1" marL="914400" rtl="0" algn="l">
              <a:lnSpc>
                <a:spcPct val="100000"/>
              </a:lnSpc>
              <a:spcBef>
                <a:spcPts val="1600"/>
              </a:spcBef>
              <a:spcAft>
                <a:spcPts val="1600"/>
              </a:spcAft>
              <a:buClr>
                <a:schemeClr val="lt1"/>
              </a:buClr>
              <a:buSzPts val="1400"/>
              <a:buChar char="◆"/>
            </a:pPr>
            <a:r>
              <a:rPr lang="en">
                <a:solidFill>
                  <a:schemeClr val="lt1"/>
                </a:solidFill>
              </a:rPr>
              <a:t>$3.0-$4.6 billion</a:t>
            </a:r>
            <a:endParaRPr>
              <a:solidFill>
                <a:schemeClr val="lt1"/>
              </a:solidFill>
            </a:endParaRPr>
          </a:p>
        </p:txBody>
      </p:sp>
      <p:pic>
        <p:nvPicPr>
          <p:cNvPr id="110" name="Google Shape;110;p19"/>
          <p:cNvPicPr preferRelativeResize="0"/>
          <p:nvPr/>
        </p:nvPicPr>
        <p:blipFill>
          <a:blip r:embed="rId4">
            <a:alphaModFix/>
          </a:blip>
          <a:stretch>
            <a:fillRect/>
          </a:stretch>
        </p:blipFill>
        <p:spPr>
          <a:xfrm>
            <a:off x="8143875" y="4082025"/>
            <a:ext cx="796025" cy="79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4" name="Shape 114"/>
        <p:cNvGrpSpPr/>
        <p:nvPr/>
      </p:nvGrpSpPr>
      <p:grpSpPr>
        <a:xfrm>
          <a:off x="0" y="0"/>
          <a:ext cx="0" cy="0"/>
          <a:chOff x="0" y="0"/>
          <a:chExt cx="0" cy="0"/>
        </a:xfrm>
      </p:grpSpPr>
      <p:sp>
        <p:nvSpPr>
          <p:cNvPr id="115" name="Google Shape;115;p20"/>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3000">
                <a:solidFill>
                  <a:schemeClr val="lt1"/>
                </a:solidFill>
              </a:rPr>
              <a:t>Non-Invasive Cholesterol Monitoring Wearable Device</a:t>
            </a:r>
            <a:endParaRPr b="1" sz="3000">
              <a:solidFill>
                <a:schemeClr val="lt1"/>
              </a:solidFill>
            </a:endParaRPr>
          </a:p>
        </p:txBody>
      </p:sp>
      <p:pic>
        <p:nvPicPr>
          <p:cNvPr id="116" name="Google Shape;116;p20"/>
          <p:cNvPicPr preferRelativeResize="0"/>
          <p:nvPr/>
        </p:nvPicPr>
        <p:blipFill>
          <a:blip r:embed="rId3">
            <a:alphaModFix/>
          </a:blip>
          <a:stretch>
            <a:fillRect/>
          </a:stretch>
        </p:blipFill>
        <p:spPr>
          <a:xfrm>
            <a:off x="8143875" y="4082025"/>
            <a:ext cx="796025" cy="796025"/>
          </a:xfrm>
          <a:prstGeom prst="rect">
            <a:avLst/>
          </a:prstGeom>
          <a:noFill/>
          <a:ln>
            <a:noFill/>
          </a:ln>
        </p:spPr>
      </p:pic>
      <p:sp>
        <p:nvSpPr>
          <p:cNvPr id="117" name="Google Shape;117;p20"/>
          <p:cNvSpPr txBox="1"/>
          <p:nvPr>
            <p:ph idx="4294967295" type="ctrTitle"/>
          </p:nvPr>
        </p:nvSpPr>
        <p:spPr>
          <a:xfrm>
            <a:off x="311700" y="267838"/>
            <a:ext cx="8520600" cy="9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FF0000"/>
                </a:solidFill>
              </a:rPr>
              <a:t>LesteroLight</a:t>
            </a:r>
            <a:endParaRPr b="1" i="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2709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Our Device</a:t>
            </a:r>
            <a:endParaRPr b="1">
              <a:solidFill>
                <a:schemeClr val="lt1"/>
              </a:solidFill>
            </a:endParaRPr>
          </a:p>
        </p:txBody>
      </p:sp>
      <p:sp>
        <p:nvSpPr>
          <p:cNvPr id="123" name="Google Shape;123;p21"/>
          <p:cNvSpPr txBox="1"/>
          <p:nvPr>
            <p:ph idx="1" type="body"/>
          </p:nvPr>
        </p:nvSpPr>
        <p:spPr>
          <a:xfrm>
            <a:off x="311700" y="1152475"/>
            <a:ext cx="8520600" cy="141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Preventative tool</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User-friendly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Cost </a:t>
            </a:r>
            <a:r>
              <a:rPr lang="en">
                <a:solidFill>
                  <a:schemeClr val="lt1"/>
                </a:solidFill>
              </a:rPr>
              <a:t>effective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Portable and with a sleek ergonomic design</a:t>
            </a:r>
            <a:endParaRPr>
              <a:solidFill>
                <a:schemeClr val="lt1"/>
              </a:solidFill>
            </a:endParaRPr>
          </a:p>
          <a:p>
            <a:pPr indent="0" lvl="0" marL="0" rtl="0" algn="l">
              <a:spcBef>
                <a:spcPts val="1600"/>
              </a:spcBef>
              <a:spcAft>
                <a:spcPts val="1600"/>
              </a:spcAft>
              <a:buNone/>
            </a:pPr>
            <a:r>
              <a:t/>
            </a:r>
            <a:endParaRPr/>
          </a:p>
        </p:txBody>
      </p:sp>
      <p:sp>
        <p:nvSpPr>
          <p:cNvPr id="124" name="Google Shape;124;p21"/>
          <p:cNvSpPr txBox="1"/>
          <p:nvPr>
            <p:ph type="title"/>
          </p:nvPr>
        </p:nvSpPr>
        <p:spPr>
          <a:xfrm>
            <a:off x="311700" y="257432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Targeted Population</a:t>
            </a:r>
            <a:endParaRPr b="1">
              <a:solidFill>
                <a:schemeClr val="lt1"/>
              </a:solidFill>
            </a:endParaRPr>
          </a:p>
        </p:txBody>
      </p:sp>
      <p:sp>
        <p:nvSpPr>
          <p:cNvPr id="125" name="Google Shape;125;p21"/>
          <p:cNvSpPr txBox="1"/>
          <p:nvPr>
            <p:ph idx="1" type="body"/>
          </p:nvPr>
        </p:nvSpPr>
        <p:spPr>
          <a:xfrm>
            <a:off x="311700" y="3147025"/>
            <a:ext cx="8520600" cy="141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CVD patients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Individual with high risk of CVDs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Fitness enthusiasts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Clinical use </a:t>
            </a:r>
            <a:endParaRPr>
              <a:solidFill>
                <a:schemeClr val="lt1"/>
              </a:solidFill>
            </a:endParaRPr>
          </a:p>
          <a:p>
            <a:pPr indent="0" lvl="0" marL="0" rtl="0" algn="l">
              <a:spcBef>
                <a:spcPts val="1600"/>
              </a:spcBef>
              <a:spcAft>
                <a:spcPts val="1600"/>
              </a:spcAft>
              <a:buNone/>
            </a:pPr>
            <a:r>
              <a:t/>
            </a:r>
            <a:endParaRPr/>
          </a:p>
        </p:txBody>
      </p:sp>
      <p:pic>
        <p:nvPicPr>
          <p:cNvPr id="126" name="Google Shape;126;p21"/>
          <p:cNvPicPr preferRelativeResize="0"/>
          <p:nvPr/>
        </p:nvPicPr>
        <p:blipFill>
          <a:blip r:embed="rId3">
            <a:alphaModFix/>
          </a:blip>
          <a:stretch>
            <a:fillRect/>
          </a:stretch>
        </p:blipFill>
        <p:spPr>
          <a:xfrm>
            <a:off x="5883875" y="445025"/>
            <a:ext cx="2611551" cy="1820575"/>
          </a:xfrm>
          <a:prstGeom prst="rect">
            <a:avLst/>
          </a:prstGeom>
          <a:noFill/>
          <a:ln>
            <a:noFill/>
          </a:ln>
        </p:spPr>
      </p:pic>
      <p:pic>
        <p:nvPicPr>
          <p:cNvPr id="127" name="Google Shape;127;p21"/>
          <p:cNvPicPr preferRelativeResize="0"/>
          <p:nvPr/>
        </p:nvPicPr>
        <p:blipFill>
          <a:blip r:embed="rId4">
            <a:alphaModFix/>
          </a:blip>
          <a:stretch>
            <a:fillRect/>
          </a:stretch>
        </p:blipFill>
        <p:spPr>
          <a:xfrm>
            <a:off x="8113275" y="4118375"/>
            <a:ext cx="796025" cy="796025"/>
          </a:xfrm>
          <a:prstGeom prst="rect">
            <a:avLst/>
          </a:prstGeom>
          <a:noFill/>
          <a:ln>
            <a:noFill/>
          </a:ln>
        </p:spPr>
      </p:pic>
      <p:pic>
        <p:nvPicPr>
          <p:cNvPr id="128" name="Google Shape;128;p21"/>
          <p:cNvPicPr preferRelativeResize="0"/>
          <p:nvPr/>
        </p:nvPicPr>
        <p:blipFill>
          <a:blip r:embed="rId5">
            <a:alphaModFix/>
          </a:blip>
          <a:stretch>
            <a:fillRect/>
          </a:stretch>
        </p:blipFill>
        <p:spPr>
          <a:xfrm>
            <a:off x="5941987" y="2706525"/>
            <a:ext cx="2495325" cy="1564250"/>
          </a:xfrm>
          <a:prstGeom prst="rect">
            <a:avLst/>
          </a:prstGeom>
          <a:noFill/>
          <a:ln>
            <a:noFill/>
          </a:ln>
        </p:spPr>
      </p:pic>
      <p:sp>
        <p:nvSpPr>
          <p:cNvPr id="129" name="Google Shape;129;p21"/>
          <p:cNvSpPr txBox="1"/>
          <p:nvPr/>
        </p:nvSpPr>
        <p:spPr>
          <a:xfrm>
            <a:off x="5883863" y="2265600"/>
            <a:ext cx="297900" cy="7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8</a:t>
            </a:r>
            <a:endParaRPr sz="1000"/>
          </a:p>
        </p:txBody>
      </p:sp>
      <p:sp>
        <p:nvSpPr>
          <p:cNvPr id="130" name="Google Shape;130;p21"/>
          <p:cNvSpPr txBox="1"/>
          <p:nvPr/>
        </p:nvSpPr>
        <p:spPr>
          <a:xfrm>
            <a:off x="5883863" y="4286525"/>
            <a:ext cx="297900" cy="7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9</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1000"/>
                                        <p:tgtEl>
                                          <p:spTgt spid="1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1000"/>
                                        <p:tgtEl>
                                          <p:spTgt spid="1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1000"/>
                                        <p:tgtEl>
                                          <p:spTgt spid="1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