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6" r:id="rId3"/>
    <p:sldId id="257" r:id="rId4"/>
    <p:sldId id="263" r:id="rId5"/>
    <p:sldId id="268" r:id="rId6"/>
    <p:sldId id="258" r:id="rId7"/>
    <p:sldId id="261" r:id="rId8"/>
    <p:sldId id="264" r:id="rId9"/>
    <p:sldId id="270" r:id="rId10"/>
    <p:sldId id="269" r:id="rId11"/>
    <p:sldId id="265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5"/>
    <p:restoredTop sz="91495"/>
  </p:normalViewPr>
  <p:slideViewPr>
    <p:cSldViewPr snapToGrid="0" snapToObjects="1">
      <p:cViewPr varScale="1">
        <p:scale>
          <a:sx n="116" d="100"/>
          <a:sy n="116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94F10-9814-5B43-AC9D-A03A63AD807C}" type="datetimeFigureOut">
              <a:rPr lang="en-US" smtClean="0"/>
              <a:t>12/2/19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18405-E0B2-424F-9310-CD469B441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0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18405-E0B2-424F-9310-CD469B441D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58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18405-E0B2-424F-9310-CD469B441D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5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18405-E0B2-424F-9310-CD469B441D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52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18405-E0B2-424F-9310-CD469B441D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5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18405-E0B2-424F-9310-CD469B441D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07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194E9-B6BC-6A4F-8E6C-84530D466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50FBF1-F3D4-EB40-BF1C-897ECE7CA7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019FD-3EA6-2D4D-AB9C-CDA171756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3AE-62B5-1342-AF29-4A8256A2AE65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09272-CE1F-C243-9284-056D206A7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F3831-4489-5D4E-8069-3A8398F71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8C6F-D1ED-B14C-A13E-33C7E5B9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38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1153C-0C3C-704C-9828-6DB57EE3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FAAF02-FB78-DF49-AB71-201B75D2B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FC621-72ED-2043-8563-21166C4C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3AE-62B5-1342-AF29-4A8256A2AE65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67AE3-4A7A-B84B-8196-BEE90C454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2E347-0D57-BE41-B1DB-26641181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8C6F-D1ED-B14C-A13E-33C7E5B9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61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7FB499-311B-3447-83FB-0D2DE7853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C38996-134B-154E-A3BE-7C0D9B20D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19330-2DF4-C444-92ED-57F73D9F5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3AE-62B5-1342-AF29-4A8256A2AE65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C4D50-E785-B748-BD4B-C8881FF14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12EF5-3E52-6747-847A-BE556583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8C6F-D1ED-B14C-A13E-33C7E5B9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19431-920B-1D47-883F-20AC96702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7523D-88F1-5848-AAEE-FCFEA6602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7BF63-3770-644E-93BD-52256DB8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3AE-62B5-1342-AF29-4A8256A2AE65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AEAF2-7257-6D4B-B97A-098AF2F1E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9E853-060F-A14E-ABC3-9FFF7796C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8C6F-D1ED-B14C-A13E-33C7E5B9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1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C8AD-C82E-6E49-91CB-1C45D19E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2B7E9-7505-9643-9717-754BEEBE2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550B3-3079-0848-83AC-F8191FDBB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3AE-62B5-1342-AF29-4A8256A2AE65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05E11-AE06-9042-A9E2-EB152C2FD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16B1A-90E4-9E4C-BB57-6B62C91E4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8C6F-D1ED-B14C-A13E-33C7E5B9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49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C980-33F5-1D4F-8E00-6E4454EA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95453-17B0-8341-9DCD-9CFFAC246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61427-AE59-DB4F-8DB6-B1458F27D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1F42D-19E8-E649-9FD8-94C007E4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3AE-62B5-1342-AF29-4A8256A2AE65}" type="datetimeFigureOut">
              <a:rPr lang="en-US" smtClean="0"/>
              <a:t>12/2/19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2C6C4-FDA0-F04E-B402-8890E6D79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4904B-C7CD-874B-A0F0-7C803C89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8C6F-D1ED-B14C-A13E-33C7E5B9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98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F92B-1FE3-014C-B21E-01523F05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D4963-D51C-4740-9DBC-E2FF86FF1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FEFBD-298C-B642-ABEB-113A5B999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CFD7D0-DBE4-B644-B36C-133A93801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74EDD3-7987-0349-A47F-F110413ED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C72CDB-A548-FE40-B414-0CD0046A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3AE-62B5-1342-AF29-4A8256A2AE65}" type="datetimeFigureOut">
              <a:rPr lang="en-US" smtClean="0"/>
              <a:t>12/2/19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D7925D-3C58-6844-8547-66899E91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341E8A-4BA9-FF48-AD69-2E4A5D1EC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8C6F-D1ED-B14C-A13E-33C7E5B9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0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FE24C-0B5D-7D4E-9EA6-585DB9522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BA1F28-5CE8-7645-96FA-B04E600A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3AE-62B5-1342-AF29-4A8256A2AE65}" type="datetimeFigureOut">
              <a:rPr lang="en-US" smtClean="0"/>
              <a:t>12/2/19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1D05E-5FAE-8248-8C37-5B74A4A42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A6801-49D4-7743-B489-71850136E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8C6F-D1ED-B14C-A13E-33C7E5B9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39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6A7D2C-E9E6-6049-B4F3-65C38BB7D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3AE-62B5-1342-AF29-4A8256A2AE65}" type="datetimeFigureOut">
              <a:rPr lang="en-US" smtClean="0"/>
              <a:t>12/2/19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CE71E7-B46C-D047-9359-E99E695DC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75EDC-83B9-F047-A32C-BAB2E7E52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8C6F-D1ED-B14C-A13E-33C7E5B9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7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3E029-DA94-C24B-93FD-3E07009D8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0FA1F-0230-0549-8DCA-A688915B0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7A6A9-914E-A244-A33A-7F41F4C21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75C5D-5570-1748-8F57-B833314CE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3AE-62B5-1342-AF29-4A8256A2AE65}" type="datetimeFigureOut">
              <a:rPr lang="en-US" smtClean="0"/>
              <a:t>12/2/19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D4C95-3AFB-CA43-B314-FB47129DB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86B62-CFCA-D44B-A24F-7627A49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8C6F-D1ED-B14C-A13E-33C7E5B9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8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C8945-8A39-6B45-844D-692DB0A7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F3A677-7732-0C4C-9A9A-20D0EE86CA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72022-B639-D34C-AAB9-F70732D32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C21564-4FAE-8F48-A513-B1E406D18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3AE-62B5-1342-AF29-4A8256A2AE65}" type="datetimeFigureOut">
              <a:rPr lang="en-US" smtClean="0"/>
              <a:t>12/2/19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ED308-D890-734B-8C7D-5B7D04BEF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DE57E-5810-BE4B-BB3C-ABF76155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8C6F-D1ED-B14C-A13E-33C7E5B9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5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B9E8F6-F118-344B-9746-26CB1FDA5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07888-93E8-9C4D-A0B9-D35211746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20585-3658-FF42-A114-842075C02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F63AE-62B5-1342-AF29-4A8256A2AE65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C90BC-2C43-554E-BCB0-8FEA1A3BD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BB5AE-E8CA-F044-859F-554A3373D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D8C6F-D1ED-B14C-A13E-33C7E5B9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4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n-nursinghomeabuse.com/fecal-urine-odors-in-nursing-hom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agingcare.com/questions/elderly-person-in-wheelchair-in-nursing-home-drenched-urine-174384.htm" TargetMode="External"/><Relationship Id="rId4" Type="http://schemas.openxmlformats.org/officeDocument/2006/relationships/hyperlink" Target="https://nursinghomesabuseadvocate.com/blog/grace-living-center-brookwood-resident-sits-daily-in-urine-soaked-clothes-and-sheet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11" Type="http://schemas.openxmlformats.org/officeDocument/2006/relationships/image" Target="../media/image20.tiff"/><Relationship Id="rId5" Type="http://schemas.openxmlformats.org/officeDocument/2006/relationships/image" Target="../media/image14.tiff"/><Relationship Id="rId10" Type="http://schemas.openxmlformats.org/officeDocument/2006/relationships/image" Target="../media/image19.tiff"/><Relationship Id="rId4" Type="http://schemas.openxmlformats.org/officeDocument/2006/relationships/image" Target="../media/image13.tiff"/><Relationship Id="rId9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13" Type="http://schemas.openxmlformats.org/officeDocument/2006/relationships/image" Target="../media/image32.png"/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12" Type="http://schemas.openxmlformats.org/officeDocument/2006/relationships/image" Target="../media/image3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11" Type="http://schemas.openxmlformats.org/officeDocument/2006/relationships/image" Target="../media/image30.tiff"/><Relationship Id="rId5" Type="http://schemas.openxmlformats.org/officeDocument/2006/relationships/image" Target="../media/image24.tiff"/><Relationship Id="rId10" Type="http://schemas.openxmlformats.org/officeDocument/2006/relationships/image" Target="../media/image29.tiff"/><Relationship Id="rId4" Type="http://schemas.openxmlformats.org/officeDocument/2006/relationships/image" Target="../media/image23.tiff"/><Relationship Id="rId9" Type="http://schemas.openxmlformats.org/officeDocument/2006/relationships/image" Target="../media/image28.tiff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8E8E9D3F-8FFC-44B7-BFB9-B2888CCB5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30441-6271-754E-A44E-573F4F413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106" y="1220301"/>
            <a:ext cx="4233027" cy="3200400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b="1" kern="1200" dirty="0" err="1">
                <a:latin typeface="+mj-lt"/>
                <a:ea typeface="+mj-ea"/>
                <a:cs typeface="+mj-cs"/>
              </a:rPr>
              <a:t>AgCENSE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6A4C419-5959-41E1-8F5D-4385DE6B3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0665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/var/folders/m7/s8dmdcg93hz0q49s11y4pzvc0000gn/T/com.microsoft.Powerpoint/WebArchiveCopyPasteTempFiles/Z">
            <a:extLst>
              <a:ext uri="{FF2B5EF4-FFF2-40B4-BE49-F238E27FC236}">
                <a16:creationId xmlns:a16="http://schemas.microsoft.com/office/drawing/2014/main" id="{2494E81D-1E42-4546-B709-84CD4CD45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9479" y="4774828"/>
            <a:ext cx="2774048" cy="83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DF923961-7523-4DA3-A6B8-16492042B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758" y="4546920"/>
            <a:ext cx="351253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/var/folders/m7/s8dmdcg93hz0q49s11y4pzvc0000gn/T/com.microsoft.Powerpoint/WebArchiveCopyPasteTempFiles/2Q==">
            <a:extLst>
              <a:ext uri="{FF2B5EF4-FFF2-40B4-BE49-F238E27FC236}">
                <a16:creationId xmlns:a16="http://schemas.microsoft.com/office/drawing/2014/main" id="{BE161B26-9226-3748-B21C-5044BB03F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742" y="4679633"/>
            <a:ext cx="2185416" cy="98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/var/folders/m7/s8dmdcg93hz0q49s11y4pzvc0000gn/T/com.microsoft.Powerpoint/WebArchiveCopyPasteTempFiles/2Q==">
            <a:extLst>
              <a:ext uri="{FF2B5EF4-FFF2-40B4-BE49-F238E27FC236}">
                <a16:creationId xmlns:a16="http://schemas.microsoft.com/office/drawing/2014/main" id="{C62637F3-B378-7C40-B984-AB089248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4063" y="4732877"/>
            <a:ext cx="2185416" cy="87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E4EB3A-9831-2D4A-BFC8-28626914BA81}"/>
              </a:ext>
            </a:extLst>
          </p:cNvPr>
          <p:cNvSpPr/>
          <p:nvPr/>
        </p:nvSpPr>
        <p:spPr>
          <a:xfrm>
            <a:off x="490685" y="564519"/>
            <a:ext cx="978233" cy="333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015ACB-8B44-134D-850A-977B667A5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156" y="1866121"/>
            <a:ext cx="7703738" cy="25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88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039582-1D0F-EC4B-9397-62771E259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316F17-454D-C242-859D-61DE7B752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853" y="0"/>
            <a:ext cx="1858338" cy="616230"/>
          </a:xfrm>
          <a:prstGeom prst="rect">
            <a:avLst/>
          </a:prstGeom>
        </p:spPr>
      </p:pic>
      <p:pic>
        <p:nvPicPr>
          <p:cNvPr id="4" name="Picture 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5F647D47-774B-FA45-9A63-AF326C819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59" y="616230"/>
            <a:ext cx="1858339" cy="2477785"/>
          </a:xfrm>
          <a:prstGeom prst="rect">
            <a:avLst/>
          </a:prstGeom>
        </p:spPr>
      </p:pic>
      <p:pic>
        <p:nvPicPr>
          <p:cNvPr id="7" name="Picture 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99E47C47-015D-434D-B7F9-E73E6849E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190" y="616231"/>
            <a:ext cx="1858339" cy="2477784"/>
          </a:xfrm>
          <a:prstGeom prst="rect">
            <a:avLst/>
          </a:prstGeom>
        </p:spPr>
      </p:pic>
      <p:pic>
        <p:nvPicPr>
          <p:cNvPr id="9" name="Picture 8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CDB4D21F-232A-9146-BE7B-152701A26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599" y="1498470"/>
            <a:ext cx="2092965" cy="279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95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831165-2EBC-FC41-9527-CF85E55C1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097" r="-2" b="-2"/>
          <a:stretch/>
        </p:blipFill>
        <p:spPr>
          <a:xfrm>
            <a:off x="6083786" y="-168318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97C7F7-94A1-C54A-838E-55B094D97A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940"/>
          <a:stretch/>
        </p:blipFill>
        <p:spPr>
          <a:xfrm>
            <a:off x="6089904" y="2487168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23" name="Picture 18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075BC7-165A-0643-89AD-AABADB3CD89B}"/>
              </a:ext>
            </a:extLst>
          </p:cNvPr>
          <p:cNvSpPr txBox="1"/>
          <p:nvPr/>
        </p:nvSpPr>
        <p:spPr>
          <a:xfrm>
            <a:off x="430412" y="163452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THANK YOU</a:t>
            </a:r>
            <a:endParaRPr lang="en-US" sz="4000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D37F5C-338E-304A-A4A9-A5F0B934C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5406232" cy="378883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3200" b="1">
                <a:solidFill>
                  <a:srgbClr val="000000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OLD AGE IS NOT A DISEASE-IT IS STRENGTH &amp; SURVIVORSHIP, TRIUMPH OVER ALL KINDS OF VICISSITUDES &amp; DISSAPOINTMENTS, TRIALS &amp; ILLNESS.</a:t>
            </a:r>
          </a:p>
          <a:p>
            <a:pPr marL="0" indent="0" algn="ctr">
              <a:buNone/>
            </a:pPr>
            <a:r>
              <a:rPr lang="en-US" sz="3200" b="1">
                <a:solidFill>
                  <a:srgbClr val="000000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		</a:t>
            </a:r>
          </a:p>
          <a:p>
            <a:pPr marL="0" indent="0" algn="ctr">
              <a:buNone/>
            </a:pPr>
            <a:r>
              <a:rPr lang="en-US" sz="3200" b="1">
                <a:solidFill>
                  <a:srgbClr val="000000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		-Maggie Kuhn</a:t>
            </a:r>
            <a:endParaRPr lang="en-US" sz="3200" b="1" dirty="0">
              <a:solidFill>
                <a:srgbClr val="000000"/>
              </a:solidFill>
              <a:latin typeface="Aharoni" panose="020F0502020204030204" pitchFamily="34" charset="0"/>
              <a:cs typeface="Aharon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20381-8CB4-3342-B423-7E32A2A55A6B}"/>
              </a:ext>
            </a:extLst>
          </p:cNvPr>
          <p:cNvSpPr txBox="1"/>
          <p:nvPr/>
        </p:nvSpPr>
        <p:spPr>
          <a:xfrm>
            <a:off x="0" y="6626616"/>
            <a:ext cx="3971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All images are from public domain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BE436FE-AA69-3648-BB73-D883449CC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1152" y="5805083"/>
            <a:ext cx="2940848" cy="97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2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825EB-3D2C-6B4A-813D-98E108D85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2B77C-F57B-584D-8BDD-438CD0774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Source U.S. Census. http://</a:t>
            </a:r>
            <a:r>
              <a:rPr lang="en-US" i="1" dirty="0" err="1"/>
              <a:t>www.sandiegouniontribune.com</a:t>
            </a:r>
            <a:r>
              <a:rPr lang="en-US" i="1" dirty="0"/>
              <a:t>/news/2016/may/12/aging-population-2050/ </a:t>
            </a:r>
            <a:r>
              <a:rPr lang="en-US" dirty="0"/>
              <a:t>​</a:t>
            </a:r>
          </a:p>
          <a:p>
            <a:r>
              <a:rPr lang="en-US" u="sng" dirty="0">
                <a:hlinkClick r:id="rId3" tooltip="https://www.mn-nursinghomeabuse.com/fecal-urine-odors-in-nursing-home/"/>
              </a:rPr>
              <a:t>https://www.mn-nursinghomeabuse.com/fecal-urine-odors-in-nursing-home/</a:t>
            </a:r>
            <a:endParaRPr lang="en-US" u="sng" dirty="0"/>
          </a:p>
          <a:p>
            <a:r>
              <a:rPr lang="en-US" u="sng" dirty="0">
                <a:hlinkClick r:id="rId4" tooltip="https://nursinghomesabuseadvocate.com/blog/grace-living-center-brookwood-resident-sits-daily-in-urine-soaked-clothes-and-sheets/"/>
              </a:rPr>
              <a:t>https://nursinghomesabuseadvocate.com/blog/grace-living-center-brookwood-resident-sits-daily-in-urine-soaked-clothes-and-sheets/</a:t>
            </a:r>
            <a:endParaRPr lang="en-US" dirty="0"/>
          </a:p>
          <a:p>
            <a:r>
              <a:rPr lang="en-US" u="sng" dirty="0">
                <a:hlinkClick r:id="rId5" tooltip="https://www.agingcare.com/questions/elderly-person-in-wheelchair-in-nursing-home-drenched-urine-174384.htm"/>
              </a:rPr>
              <a:t>https://www.agingcare.com/questions/elderly-person-in-wheelchair-in-nursing-home-drenched-urine-174384.htm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3BB62B-7A2B-894F-8FB1-8851A35E1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5094" y="0"/>
            <a:ext cx="2221098" cy="73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22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195F1C4-B4F4-5749-9D4A-DE605CC6C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C57B74-4AFF-784A-8BF2-FC61919FCA9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IN" dirty="0">
                <a:solidFill>
                  <a:srgbClr val="000000"/>
                </a:solidFill>
                <a:latin typeface="-webkit-standard"/>
              </a:rPr>
              <a:t> </a:t>
            </a:r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A7AC64-1054-044E-8E82-7E550AC08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012" y="0"/>
            <a:ext cx="1941180" cy="6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56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87938-0842-1949-A244-A26F9E57A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7913"/>
          </a:xfrm>
        </p:spPr>
        <p:txBody>
          <a:bodyPr/>
          <a:lstStyle/>
          <a:p>
            <a:r>
              <a:rPr lang="en-US" dirty="0"/>
              <a:t>BACKGROUND: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541893-FF6D-7248-9D24-1648D54B6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343025"/>
            <a:ext cx="4362450" cy="514985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3855E1-74D0-8541-A194-88C55A74D5CB}"/>
              </a:ext>
            </a:extLst>
          </p:cNvPr>
          <p:cNvSpPr txBox="1"/>
          <p:nvPr/>
        </p:nvSpPr>
        <p:spPr>
          <a:xfrm>
            <a:off x="6351644" y="1017183"/>
            <a:ext cx="5178056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INCONTINENCE: loss of bladder &amp; bowel control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Elderly population &gt; 10 million need long-term care services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15,600 nursing homes in the 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Nursing homes (US) -&gt; 1.5 million people (aged 65 or higher)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82CEE5-3A02-8147-8D3A-48ED5F0A8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546" y="3751362"/>
            <a:ext cx="4826253" cy="2553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C91B97-D2AB-2A4E-B8B7-360F96F23399}"/>
              </a:ext>
            </a:extLst>
          </p:cNvPr>
          <p:cNvSpPr txBox="1"/>
          <p:nvPr/>
        </p:nvSpPr>
        <p:spPr>
          <a:xfrm>
            <a:off x="0" y="6626616"/>
            <a:ext cx="3971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All images are from public domain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F16059-79F2-8541-9891-AAD97F7A0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5094" y="0"/>
            <a:ext cx="2221098" cy="73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62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E7C39-F38B-5C41-BBEB-46C5B7D4E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/>
              <a:t>PROBLEM STATEMENT: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21C78-7A42-DF49-86D2-DFF08AD63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093205"/>
            <a:ext cx="4300396" cy="4339936"/>
          </a:xfrm>
        </p:spPr>
        <p:txBody>
          <a:bodyPr>
            <a:normAutofit/>
          </a:bodyPr>
          <a:lstStyle/>
          <a:p>
            <a:r>
              <a:rPr lang="en-US" sz="1800" dirty="0"/>
              <a:t>More than 50 % patients     incontinence</a:t>
            </a:r>
          </a:p>
          <a:p>
            <a:r>
              <a:rPr lang="en-US" sz="1800" dirty="0"/>
              <a:t>Low NPR</a:t>
            </a:r>
          </a:p>
          <a:p>
            <a:r>
              <a:rPr lang="en-US" sz="1800" dirty="0"/>
              <a:t>Untimely cleaning</a:t>
            </a:r>
          </a:p>
          <a:p>
            <a:r>
              <a:rPr lang="en-US" sz="1800" dirty="0"/>
              <a:t>Patients     soaked in urine/feces     </a:t>
            </a:r>
            <a:r>
              <a:rPr lang="en-US" sz="1800" dirty="0">
                <a:highlight>
                  <a:srgbClr val="FFFF00"/>
                </a:highlight>
              </a:rPr>
              <a:t>LONG HOURS</a:t>
            </a:r>
            <a:r>
              <a:rPr lang="en-US" sz="1800" dirty="0"/>
              <a:t>      UTI, skin breakdown</a:t>
            </a:r>
          </a:p>
          <a:p>
            <a:r>
              <a:rPr lang="en-US" sz="1800" dirty="0"/>
              <a:t>Motivation:  resolving the issue of untimely cleaning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6" name="Picture 5" descr="A group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6A0CD874-3B6E-D54E-8F3C-704B081B5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8" r="961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C3CB09D-8846-844D-B367-7AB09E8DA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094" y="0"/>
            <a:ext cx="2221098" cy="736522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DBE1A894-77AB-1241-BBF1-772DEAE66959}"/>
              </a:ext>
            </a:extLst>
          </p:cNvPr>
          <p:cNvSpPr/>
          <p:nvPr/>
        </p:nvSpPr>
        <p:spPr>
          <a:xfrm>
            <a:off x="2655066" y="2177010"/>
            <a:ext cx="154236" cy="128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F5C05FC-4A28-7E48-A129-6B818EDD4784}"/>
              </a:ext>
            </a:extLst>
          </p:cNvPr>
          <p:cNvSpPr/>
          <p:nvPr/>
        </p:nvSpPr>
        <p:spPr>
          <a:xfrm>
            <a:off x="1098015" y="3593626"/>
            <a:ext cx="154236" cy="128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35E3D6E-E9DA-B447-8CEF-E0E5D3DD4879}"/>
              </a:ext>
            </a:extLst>
          </p:cNvPr>
          <p:cNvSpPr/>
          <p:nvPr/>
        </p:nvSpPr>
        <p:spPr>
          <a:xfrm>
            <a:off x="1098015" y="3313419"/>
            <a:ext cx="154236" cy="128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CE01EEFC-2ABD-5C4A-AAE9-C0461D037A33}"/>
              </a:ext>
            </a:extLst>
          </p:cNvPr>
          <p:cNvSpPr/>
          <p:nvPr/>
        </p:nvSpPr>
        <p:spPr>
          <a:xfrm>
            <a:off x="3376671" y="3288631"/>
            <a:ext cx="154236" cy="128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93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7E3A952-67BA-5B4A-A6EE-4C5FF819DA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22" r="-3" b="11572"/>
          <a:stretch/>
        </p:blipFill>
        <p:spPr>
          <a:xfrm>
            <a:off x="5584133" y="228600"/>
            <a:ext cx="6430067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4DA999-3204-784C-8A93-E6D479EA9D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331" b="2"/>
          <a:stretch/>
        </p:blipFill>
        <p:spPr>
          <a:xfrm>
            <a:off x="4182009" y="3865024"/>
            <a:ext cx="7832191" cy="287867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A593C2-DA07-E344-9321-2C2852966A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59" r="3650" b="2"/>
          <a:stretch/>
        </p:blipFill>
        <p:spPr>
          <a:xfrm>
            <a:off x="177800" y="228600"/>
            <a:ext cx="7325291" cy="651510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9432E3-5A35-1D45-AA34-A32280312751}"/>
              </a:ext>
            </a:extLst>
          </p:cNvPr>
          <p:cNvSpPr txBox="1"/>
          <p:nvPr/>
        </p:nvSpPr>
        <p:spPr>
          <a:xfrm>
            <a:off x="0" y="6662351"/>
            <a:ext cx="3971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All images are from public domain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759E92-E644-A647-B3E2-BD925E6C5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0468" y="0"/>
            <a:ext cx="1575723" cy="5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B0BF-1986-C64A-AE93-0CB5D904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4" y="65660"/>
            <a:ext cx="5257778" cy="1068392"/>
          </a:xfrm>
        </p:spPr>
        <p:txBody>
          <a:bodyPr/>
          <a:lstStyle/>
          <a:p>
            <a:r>
              <a:rPr lang="en-US" dirty="0"/>
              <a:t>PROPOSED SOLUTION: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70E8BF-35A9-FF45-AD02-D0E0AFED4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5074" y="2601115"/>
            <a:ext cx="481013" cy="48101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1EAB345-2EC6-DD40-B70D-708476121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74" y="3151985"/>
            <a:ext cx="481014" cy="481014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1235E15-4873-2D4F-A62F-86BDD18BD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74" y="1483120"/>
            <a:ext cx="481013" cy="481013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D032718-9874-7647-91FD-0262BDC18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73" y="4653361"/>
            <a:ext cx="481013" cy="481013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9C657177-568B-7A4B-9179-4C72A3D60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73" y="3679028"/>
            <a:ext cx="481013" cy="481013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0B164CD1-E34C-6248-968F-A07A7FA9A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73" y="2042117"/>
            <a:ext cx="481013" cy="4810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439062-8F55-B74F-AFEC-ED630A21C628}"/>
              </a:ext>
            </a:extLst>
          </p:cNvPr>
          <p:cNvSpPr txBox="1"/>
          <p:nvPr/>
        </p:nvSpPr>
        <p:spPr>
          <a:xfrm>
            <a:off x="1373186" y="3919534"/>
            <a:ext cx="34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DEDFE8-9AF9-E04E-95A0-0185CAD7CB3B}"/>
              </a:ext>
            </a:extLst>
          </p:cNvPr>
          <p:cNvCxnSpPr>
            <a:cxnSpLocks/>
          </p:cNvCxnSpPr>
          <p:nvPr/>
        </p:nvCxnSpPr>
        <p:spPr>
          <a:xfrm flipV="1">
            <a:off x="1849858" y="1781667"/>
            <a:ext cx="199866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71F9C3-E9E9-8042-A587-939F090E24C0}"/>
              </a:ext>
            </a:extLst>
          </p:cNvPr>
          <p:cNvCxnSpPr/>
          <p:nvPr/>
        </p:nvCxnSpPr>
        <p:spPr>
          <a:xfrm flipV="1">
            <a:off x="1849859" y="2421335"/>
            <a:ext cx="199866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ED6771-49AF-3A4C-9CE6-13FFB6E8797F}"/>
              </a:ext>
            </a:extLst>
          </p:cNvPr>
          <p:cNvCxnSpPr/>
          <p:nvPr/>
        </p:nvCxnSpPr>
        <p:spPr>
          <a:xfrm flipV="1">
            <a:off x="1849860" y="2852661"/>
            <a:ext cx="199866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006816-E6C2-B848-BB7F-D5981C42B8C4}"/>
              </a:ext>
            </a:extLst>
          </p:cNvPr>
          <p:cNvCxnSpPr/>
          <p:nvPr/>
        </p:nvCxnSpPr>
        <p:spPr>
          <a:xfrm flipV="1">
            <a:off x="1849861" y="3408717"/>
            <a:ext cx="199866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012C4D-C943-7B45-B15F-E35B33006C5A}"/>
              </a:ext>
            </a:extLst>
          </p:cNvPr>
          <p:cNvCxnSpPr/>
          <p:nvPr/>
        </p:nvCxnSpPr>
        <p:spPr>
          <a:xfrm flipV="1">
            <a:off x="1849862" y="3908144"/>
            <a:ext cx="199866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9B0D8-EB14-4140-9C37-604A50967F54}"/>
              </a:ext>
            </a:extLst>
          </p:cNvPr>
          <p:cNvCxnSpPr/>
          <p:nvPr/>
        </p:nvCxnSpPr>
        <p:spPr>
          <a:xfrm flipV="1">
            <a:off x="1849863" y="4894201"/>
            <a:ext cx="199866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888223-408E-A946-9880-41CB8885E168}"/>
              </a:ext>
            </a:extLst>
          </p:cNvPr>
          <p:cNvCxnSpPr/>
          <p:nvPr/>
        </p:nvCxnSpPr>
        <p:spPr>
          <a:xfrm>
            <a:off x="3848521" y="1781667"/>
            <a:ext cx="0" cy="311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862BD4-15EB-444C-84C1-E4B7C5BA054B}"/>
              </a:ext>
            </a:extLst>
          </p:cNvPr>
          <p:cNvCxnSpPr>
            <a:cxnSpLocks/>
          </p:cNvCxnSpPr>
          <p:nvPr/>
        </p:nvCxnSpPr>
        <p:spPr>
          <a:xfrm>
            <a:off x="3848521" y="3113417"/>
            <a:ext cx="5744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946302DA-4723-EC48-BE7A-039CB6545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662" y="2462502"/>
            <a:ext cx="1239251" cy="12392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8095B7-6FED-0B45-B599-9648A8CD7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097" y="3372745"/>
            <a:ext cx="1422400" cy="1422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E47E06-ED93-6041-8E5F-AF49CC109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661" y="4441251"/>
            <a:ext cx="1239251" cy="1239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9A512C-32B2-4E41-8F65-21DA4153E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613" y="5186889"/>
            <a:ext cx="1239251" cy="1239251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7489A41-7AEC-8B4E-88BD-E408A9569FF9}"/>
              </a:ext>
            </a:extLst>
          </p:cNvPr>
          <p:cNvCxnSpPr/>
          <p:nvPr/>
        </p:nvCxnSpPr>
        <p:spPr>
          <a:xfrm>
            <a:off x="5343525" y="3082127"/>
            <a:ext cx="752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89261DA-24E6-3841-85C5-F7EB29DA1F8D}"/>
              </a:ext>
            </a:extLst>
          </p:cNvPr>
          <p:cNvCxnSpPr/>
          <p:nvPr/>
        </p:nvCxnSpPr>
        <p:spPr>
          <a:xfrm>
            <a:off x="5343524" y="5060876"/>
            <a:ext cx="752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D7C625C-8CD9-524C-8C1B-3CDB380BECE1}"/>
              </a:ext>
            </a:extLst>
          </p:cNvPr>
          <p:cNvCxnSpPr/>
          <p:nvPr/>
        </p:nvCxnSpPr>
        <p:spPr>
          <a:xfrm>
            <a:off x="5343525" y="5938089"/>
            <a:ext cx="752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ED6BB3A-367E-1F41-814B-DFF88CB82F75}"/>
              </a:ext>
            </a:extLst>
          </p:cNvPr>
          <p:cNvCxnSpPr>
            <a:cxnSpLocks/>
          </p:cNvCxnSpPr>
          <p:nvPr/>
        </p:nvCxnSpPr>
        <p:spPr>
          <a:xfrm>
            <a:off x="6100760" y="3082127"/>
            <a:ext cx="0" cy="2855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38C5CF3-BAA3-7B46-9EDF-D991D2EF9983}"/>
              </a:ext>
            </a:extLst>
          </p:cNvPr>
          <p:cNvCxnSpPr/>
          <p:nvPr/>
        </p:nvCxnSpPr>
        <p:spPr>
          <a:xfrm>
            <a:off x="6095999" y="4160041"/>
            <a:ext cx="53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B2D6A19-EB50-414A-8939-B98D7B6064E5}"/>
              </a:ext>
            </a:extLst>
          </p:cNvPr>
          <p:cNvSpPr txBox="1"/>
          <p:nvPr/>
        </p:nvSpPr>
        <p:spPr>
          <a:xfrm>
            <a:off x="2500313" y="4921898"/>
            <a:ext cx="1922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 . . . . . . . . . . . . . . 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81C73E-F248-764E-B358-F3E0672E1E20}"/>
              </a:ext>
            </a:extLst>
          </p:cNvPr>
          <p:cNvSpPr txBox="1"/>
          <p:nvPr/>
        </p:nvSpPr>
        <p:spPr>
          <a:xfrm>
            <a:off x="2518657" y="5729970"/>
            <a:ext cx="1922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 . . . . . . . . . . . . . . .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D621317-D954-AC49-8C77-A46EEEB35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2138" y="1297282"/>
            <a:ext cx="730250" cy="7302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A8710D8-177F-7142-A72B-7DC9F3241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0501" y="2421335"/>
            <a:ext cx="730250" cy="7302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BE2DB2F-639E-264C-B33A-C3AA3B4F8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2138" y="3935118"/>
            <a:ext cx="730250" cy="73025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2CD8BD7-0950-7A40-B402-848859F87998}"/>
              </a:ext>
            </a:extLst>
          </p:cNvPr>
          <p:cNvSpPr txBox="1"/>
          <p:nvPr/>
        </p:nvSpPr>
        <p:spPr>
          <a:xfrm>
            <a:off x="10582286" y="2998109"/>
            <a:ext cx="342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37453BF-FFD2-9C43-BEEC-9249233725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2286" y="5279636"/>
            <a:ext cx="1270000" cy="127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12E32FC-D5BA-7045-B34F-5B554308B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6540" y="5287715"/>
            <a:ext cx="1270000" cy="1270000"/>
          </a:xfrm>
          <a:prstGeom prst="rect">
            <a:avLst/>
          </a:prstGeom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EBCDAAC-C80F-694D-A1FE-EF4A5991D73F}"/>
              </a:ext>
            </a:extLst>
          </p:cNvPr>
          <p:cNvCxnSpPr>
            <a:cxnSpLocks/>
          </p:cNvCxnSpPr>
          <p:nvPr/>
        </p:nvCxnSpPr>
        <p:spPr>
          <a:xfrm flipV="1">
            <a:off x="7720472" y="1648276"/>
            <a:ext cx="2763674" cy="2392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C317278-683A-CC4F-B406-18DF300C7B3B}"/>
              </a:ext>
            </a:extLst>
          </p:cNvPr>
          <p:cNvCxnSpPr>
            <a:cxnSpLocks/>
          </p:cNvCxnSpPr>
          <p:nvPr/>
        </p:nvCxnSpPr>
        <p:spPr>
          <a:xfrm>
            <a:off x="7686120" y="4576515"/>
            <a:ext cx="205343" cy="703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86A1A91-BF1A-B343-A080-659AB568BADF}"/>
              </a:ext>
            </a:extLst>
          </p:cNvPr>
          <p:cNvCxnSpPr>
            <a:cxnSpLocks/>
          </p:cNvCxnSpPr>
          <p:nvPr/>
        </p:nvCxnSpPr>
        <p:spPr>
          <a:xfrm flipV="1">
            <a:off x="7720472" y="2771902"/>
            <a:ext cx="2715940" cy="1268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E877CA7-514D-014B-9B9C-95C8D14FB43C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7720472" y="4040830"/>
            <a:ext cx="2621666" cy="259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874B84A-06C3-AF4E-8B49-B75A7B22B345}"/>
              </a:ext>
            </a:extLst>
          </p:cNvPr>
          <p:cNvCxnSpPr>
            <a:cxnSpLocks/>
          </p:cNvCxnSpPr>
          <p:nvPr/>
        </p:nvCxnSpPr>
        <p:spPr>
          <a:xfrm>
            <a:off x="7686120" y="4611227"/>
            <a:ext cx="2005567" cy="796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104">
            <a:extLst>
              <a:ext uri="{FF2B5EF4-FFF2-40B4-BE49-F238E27FC236}">
                <a16:creationId xmlns:a16="http://schemas.microsoft.com/office/drawing/2014/main" id="{57261280-6091-E844-A66C-D418BBA7A6F4}"/>
              </a:ext>
            </a:extLst>
          </p:cNvPr>
          <p:cNvSpPr/>
          <p:nvPr/>
        </p:nvSpPr>
        <p:spPr>
          <a:xfrm flipH="1" flipV="1">
            <a:off x="7595257" y="4480359"/>
            <a:ext cx="213100" cy="237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AF7053E0-079F-804E-985A-05656DD987BA}"/>
              </a:ext>
            </a:extLst>
          </p:cNvPr>
          <p:cNvCxnSpPr>
            <a:cxnSpLocks/>
          </p:cNvCxnSpPr>
          <p:nvPr/>
        </p:nvCxnSpPr>
        <p:spPr>
          <a:xfrm flipV="1">
            <a:off x="4867286" y="2037262"/>
            <a:ext cx="0" cy="720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6620A552-499D-9245-BF15-94F5E5066CEE}"/>
              </a:ext>
            </a:extLst>
          </p:cNvPr>
          <p:cNvCxnSpPr>
            <a:cxnSpLocks/>
          </p:cNvCxnSpPr>
          <p:nvPr/>
        </p:nvCxnSpPr>
        <p:spPr>
          <a:xfrm flipV="1">
            <a:off x="4886348" y="4653361"/>
            <a:ext cx="0" cy="151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B4628D1-91C9-E04A-BFE0-4FE160F1CF00}"/>
              </a:ext>
            </a:extLst>
          </p:cNvPr>
          <p:cNvCxnSpPr>
            <a:cxnSpLocks/>
          </p:cNvCxnSpPr>
          <p:nvPr/>
        </p:nvCxnSpPr>
        <p:spPr>
          <a:xfrm flipH="1">
            <a:off x="4850680" y="6045486"/>
            <a:ext cx="1082" cy="199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Oval 131">
            <a:extLst>
              <a:ext uri="{FF2B5EF4-FFF2-40B4-BE49-F238E27FC236}">
                <a16:creationId xmlns:a16="http://schemas.microsoft.com/office/drawing/2014/main" id="{D4879D77-61A0-114E-9A68-5201839139A1}"/>
              </a:ext>
            </a:extLst>
          </p:cNvPr>
          <p:cNvSpPr/>
          <p:nvPr/>
        </p:nvSpPr>
        <p:spPr>
          <a:xfrm flipH="1" flipV="1">
            <a:off x="7623975" y="3918131"/>
            <a:ext cx="213100" cy="237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69B6C4EF-9F1A-B345-8918-EE2B01AB7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9045" y="676374"/>
            <a:ext cx="1332800" cy="1332800"/>
          </a:xfrm>
          <a:prstGeom prst="rect">
            <a:avLst/>
          </a:prstGeom>
        </p:spPr>
      </p:pic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49CEA861-95FA-F04B-AADE-383930F8578A}"/>
              </a:ext>
            </a:extLst>
          </p:cNvPr>
          <p:cNvCxnSpPr/>
          <p:nvPr/>
        </p:nvCxnSpPr>
        <p:spPr>
          <a:xfrm flipV="1">
            <a:off x="6886575" y="2037262"/>
            <a:ext cx="0" cy="1561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B86EB1F-E63C-0D44-8867-6D9A2733674E}"/>
              </a:ext>
            </a:extLst>
          </p:cNvPr>
          <p:cNvCxnSpPr>
            <a:cxnSpLocks/>
          </p:cNvCxnSpPr>
          <p:nvPr/>
        </p:nvCxnSpPr>
        <p:spPr>
          <a:xfrm>
            <a:off x="7210425" y="2044570"/>
            <a:ext cx="0" cy="1657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BECCE380-B0EF-FA4B-8D3B-37F1EA4620A0}"/>
              </a:ext>
            </a:extLst>
          </p:cNvPr>
          <p:cNvSpPr txBox="1"/>
          <p:nvPr/>
        </p:nvSpPr>
        <p:spPr>
          <a:xfrm>
            <a:off x="7623975" y="136236"/>
            <a:ext cx="2429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Regulation body</a:t>
            </a: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7DACB584-D0D8-7B44-BE66-DBF06FE8C9AF}"/>
              </a:ext>
            </a:extLst>
          </p:cNvPr>
          <p:cNvCxnSpPr>
            <a:cxnSpLocks/>
            <a:stCxn id="155" idx="0"/>
          </p:cNvCxnSpPr>
          <p:nvPr/>
        </p:nvCxnSpPr>
        <p:spPr>
          <a:xfrm flipH="1" flipV="1">
            <a:off x="8760014" y="542565"/>
            <a:ext cx="2278" cy="442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AD5B0A7B-9CB6-9748-AB0A-0C3641A3B99E}"/>
              </a:ext>
            </a:extLst>
          </p:cNvPr>
          <p:cNvSpPr txBox="1"/>
          <p:nvPr/>
        </p:nvSpPr>
        <p:spPr>
          <a:xfrm>
            <a:off x="1079490" y="5106564"/>
            <a:ext cx="181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Sensor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9B24848F-3409-2348-A71B-581E6093DC99}"/>
              </a:ext>
            </a:extLst>
          </p:cNvPr>
          <p:cNvSpPr txBox="1"/>
          <p:nvPr/>
        </p:nvSpPr>
        <p:spPr>
          <a:xfrm>
            <a:off x="3827109" y="3252385"/>
            <a:ext cx="2049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Router</a:t>
            </a:r>
          </a:p>
          <a:p>
            <a:pPr algn="ctr"/>
            <a:r>
              <a:rPr lang="en-US" b="1" dirty="0"/>
              <a:t> Nursing Station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C29A544-B4FB-014A-B3A6-1850F18E63F8}"/>
              </a:ext>
            </a:extLst>
          </p:cNvPr>
          <p:cNvSpPr txBox="1"/>
          <p:nvPr/>
        </p:nvSpPr>
        <p:spPr>
          <a:xfrm>
            <a:off x="4247661" y="869928"/>
            <a:ext cx="145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Head Nurse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45D78D3-9ABF-0642-B871-E6CEA6B11D4A}"/>
              </a:ext>
            </a:extLst>
          </p:cNvPr>
          <p:cNvSpPr txBox="1"/>
          <p:nvPr/>
        </p:nvSpPr>
        <p:spPr>
          <a:xfrm>
            <a:off x="2143909" y="1477741"/>
            <a:ext cx="1500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Telemetry</a:t>
            </a:r>
          </a:p>
        </p:txBody>
      </p:sp>
      <p:sp>
        <p:nvSpPr>
          <p:cNvPr id="149" name="Triangle 148">
            <a:extLst>
              <a:ext uri="{FF2B5EF4-FFF2-40B4-BE49-F238E27FC236}">
                <a16:creationId xmlns:a16="http://schemas.microsoft.com/office/drawing/2014/main" id="{53832971-AAF0-E542-9F86-56619FE50C74}"/>
              </a:ext>
            </a:extLst>
          </p:cNvPr>
          <p:cNvSpPr/>
          <p:nvPr/>
        </p:nvSpPr>
        <p:spPr>
          <a:xfrm rot="5400000">
            <a:off x="4192383" y="2997083"/>
            <a:ext cx="248144" cy="21299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riangle 150">
            <a:extLst>
              <a:ext uri="{FF2B5EF4-FFF2-40B4-BE49-F238E27FC236}">
                <a16:creationId xmlns:a16="http://schemas.microsoft.com/office/drawing/2014/main" id="{C2D4AB57-3651-8940-821B-DDC772079C1D}"/>
              </a:ext>
            </a:extLst>
          </p:cNvPr>
          <p:cNvSpPr/>
          <p:nvPr/>
        </p:nvSpPr>
        <p:spPr>
          <a:xfrm rot="16200000">
            <a:off x="5272296" y="5824089"/>
            <a:ext cx="248144" cy="21299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riangle 151">
            <a:extLst>
              <a:ext uri="{FF2B5EF4-FFF2-40B4-BE49-F238E27FC236}">
                <a16:creationId xmlns:a16="http://schemas.microsoft.com/office/drawing/2014/main" id="{DEE03DAC-C136-EC4D-BBEF-57F2815E42E4}"/>
              </a:ext>
            </a:extLst>
          </p:cNvPr>
          <p:cNvSpPr/>
          <p:nvPr/>
        </p:nvSpPr>
        <p:spPr>
          <a:xfrm rot="16200000">
            <a:off x="5287980" y="4939473"/>
            <a:ext cx="248144" cy="21299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Triangle 152">
            <a:extLst>
              <a:ext uri="{FF2B5EF4-FFF2-40B4-BE49-F238E27FC236}">
                <a16:creationId xmlns:a16="http://schemas.microsoft.com/office/drawing/2014/main" id="{2D7926E9-7725-D544-8719-E4E1A1B00B3A}"/>
              </a:ext>
            </a:extLst>
          </p:cNvPr>
          <p:cNvSpPr/>
          <p:nvPr/>
        </p:nvSpPr>
        <p:spPr>
          <a:xfrm rot="16200000">
            <a:off x="5287851" y="2987680"/>
            <a:ext cx="248144" cy="21299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riangle 153">
            <a:extLst>
              <a:ext uri="{FF2B5EF4-FFF2-40B4-BE49-F238E27FC236}">
                <a16:creationId xmlns:a16="http://schemas.microsoft.com/office/drawing/2014/main" id="{669EEE51-BEA4-FB42-8614-B1B451BE1050}"/>
              </a:ext>
            </a:extLst>
          </p:cNvPr>
          <p:cNvSpPr/>
          <p:nvPr/>
        </p:nvSpPr>
        <p:spPr>
          <a:xfrm rot="5400000">
            <a:off x="6425662" y="4042665"/>
            <a:ext cx="248144" cy="21299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872506E2-5271-1944-854C-304F3ABAFC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5971" y="985517"/>
            <a:ext cx="812642" cy="812642"/>
          </a:xfrm>
          <a:prstGeom prst="rect">
            <a:avLst/>
          </a:prstGeom>
        </p:spPr>
      </p:pic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98D1FCF5-A876-3C4B-89F4-493BE95617DF}"/>
              </a:ext>
            </a:extLst>
          </p:cNvPr>
          <p:cNvCxnSpPr>
            <a:cxnSpLocks/>
          </p:cNvCxnSpPr>
          <p:nvPr/>
        </p:nvCxnSpPr>
        <p:spPr>
          <a:xfrm>
            <a:off x="7659067" y="1422209"/>
            <a:ext cx="6101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0" name="Picture 159">
            <a:extLst>
              <a:ext uri="{FF2B5EF4-FFF2-40B4-BE49-F238E27FC236}">
                <a16:creationId xmlns:a16="http://schemas.microsoft.com/office/drawing/2014/main" id="{85A49EBC-4D55-7745-88FA-D22F59943E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3152" y="1317305"/>
            <a:ext cx="812642" cy="812642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2CED7E1-2BB8-C249-A218-E42D30E219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8643" y="5699832"/>
            <a:ext cx="812642" cy="812642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0BECE398-A346-B346-985F-72EBB246A4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7525" y="2435300"/>
            <a:ext cx="812642" cy="812642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0D0B8B81-3FA4-0941-B98D-16F91012FA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9871" y="3918131"/>
            <a:ext cx="812642" cy="812642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95CD4538-1B33-9745-92FE-536E53D3F6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8794" y="5660703"/>
            <a:ext cx="812642" cy="81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81466-9121-134B-8278-C034646D9A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8018" y="1196766"/>
            <a:ext cx="797502" cy="79750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B770C03-35C3-2744-97BB-6ED2882089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0518" y="6241244"/>
            <a:ext cx="432501" cy="43250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B28B079-0F40-3041-B429-51C5787A9D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1938" y="4224160"/>
            <a:ext cx="418301" cy="4183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DBF349-B4FD-D140-9F60-6EEB7DC5C9BA}"/>
              </a:ext>
            </a:extLst>
          </p:cNvPr>
          <p:cNvSpPr txBox="1"/>
          <p:nvPr/>
        </p:nvSpPr>
        <p:spPr>
          <a:xfrm>
            <a:off x="0" y="6626616"/>
            <a:ext cx="3971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All images are from public domain</a:t>
            </a:r>
          </a:p>
        </p:txBody>
      </p:sp>
      <p:pic>
        <p:nvPicPr>
          <p:cNvPr id="78" name="Picture 7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FABBAF-B5E5-0D48-8762-738C34E4B4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84008" y="0"/>
            <a:ext cx="2202184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8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99120-2083-AE43-B455-AB0572EB4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b="1"/>
              <a:t>REVENUE MODEL:</a:t>
            </a:r>
            <a:endParaRPr lang="en-US" b="1" dirty="0"/>
          </a:p>
        </p:txBody>
      </p:sp>
      <p:cxnSp>
        <p:nvCxnSpPr>
          <p:cNvPr id="38" name="Straight Arrow Connector 2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3E0D13-E14D-084F-AF17-E2960FE5A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sz="1800" b="1" dirty="0"/>
              <a:t>Fixed Priced Model : </a:t>
            </a:r>
            <a:r>
              <a:rPr lang="en-US" sz="1800" b="1" dirty="0" err="1"/>
              <a:t>AgCENSE</a:t>
            </a:r>
            <a:endParaRPr lang="en-US" sz="1800" b="1" dirty="0"/>
          </a:p>
          <a:p>
            <a:r>
              <a:rPr lang="en-US" sz="1800" b="1" dirty="0"/>
              <a:t>Razor/Razor blade model for consumables : Disposable Sensors</a:t>
            </a:r>
          </a:p>
          <a:p>
            <a:r>
              <a:rPr lang="en-US" sz="1800" b="1" dirty="0"/>
              <a:t>Renewal fee : Licensed software</a:t>
            </a:r>
          </a:p>
          <a:p>
            <a:r>
              <a:rPr lang="en-US" sz="1800" b="1" dirty="0"/>
              <a:t>Volume based discounts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80AB2-B885-804C-93D3-68CD77ABF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4" r="2675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1D40DA-22F1-6D42-A882-5C34E45C4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094" y="0"/>
            <a:ext cx="2221098" cy="736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CE3497-16C3-B642-A695-68777DF6A10C}"/>
              </a:ext>
            </a:extLst>
          </p:cNvPr>
          <p:cNvSpPr txBox="1"/>
          <p:nvPr/>
        </p:nvSpPr>
        <p:spPr>
          <a:xfrm>
            <a:off x="0" y="6626616"/>
            <a:ext cx="3971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/>
              <a:t>All images are from public domain</a:t>
            </a:r>
          </a:p>
        </p:txBody>
      </p:sp>
    </p:spTree>
    <p:extLst>
      <p:ext uri="{BB962C8B-B14F-4D97-AF65-F5344CB8AC3E}">
        <p14:creationId xmlns:p14="http://schemas.microsoft.com/office/powerpoint/2010/main" val="487938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85C50896-FDE3-7648-BCA4-75074D01E7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52110" y="0"/>
            <a:ext cx="120877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03A4D7-0910-D646-A2DC-0DB6808CC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92789"/>
            <a:ext cx="7315200" cy="797521"/>
          </a:xfrm>
        </p:spPr>
        <p:txBody>
          <a:bodyPr>
            <a:normAutofit/>
          </a:bodyPr>
          <a:lstStyle/>
          <a:p>
            <a:r>
              <a:rPr lang="en-US" sz="3600" dirty="0"/>
              <a:t>What we are asking for (Yearly):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C4A3BC-7F96-3A4F-8237-B04B759D3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7806" y="1046544"/>
            <a:ext cx="663251" cy="6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5808F-8317-8B48-AA00-C0945F46A0A3}"/>
              </a:ext>
            </a:extLst>
          </p:cNvPr>
          <p:cNvSpPr txBox="1"/>
          <p:nvPr/>
        </p:nvSpPr>
        <p:spPr>
          <a:xfrm>
            <a:off x="1828800" y="129765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R&amp;D engineer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4F048DD-488C-C74E-967B-3B8C22C7C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329" y="1036870"/>
            <a:ext cx="663251" cy="663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AC390D-54F7-174D-AC5D-EDB7CD1D4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48" y="1741517"/>
            <a:ext cx="747712" cy="7477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2AB396-0312-C141-9DB3-62BAC5B8492E}"/>
              </a:ext>
            </a:extLst>
          </p:cNvPr>
          <p:cNvSpPr txBox="1"/>
          <p:nvPr/>
        </p:nvSpPr>
        <p:spPr>
          <a:xfrm>
            <a:off x="1828800" y="200276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Software engineer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1116C1-1573-D545-8807-A1B5D253B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201" y="2585046"/>
            <a:ext cx="585527" cy="6632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E68DBF-CE99-D040-B88A-081643DD2FD7}"/>
              </a:ext>
            </a:extLst>
          </p:cNvPr>
          <p:cNvSpPr txBox="1"/>
          <p:nvPr/>
        </p:nvSpPr>
        <p:spPr>
          <a:xfrm>
            <a:off x="1843686" y="27653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Network engineer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2BEB2E-5B9B-0A49-B4BE-F26444828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580" y="3030308"/>
            <a:ext cx="1097106" cy="10971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6C369D-5DF3-2E44-A420-7590459FC5DC}"/>
              </a:ext>
            </a:extLst>
          </p:cNvPr>
          <p:cNvSpPr txBox="1"/>
          <p:nvPr/>
        </p:nvSpPr>
        <p:spPr>
          <a:xfrm>
            <a:off x="1828800" y="3429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Office Space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F954F3-6C23-5D42-BE48-A404CEA39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410" y="3968038"/>
            <a:ext cx="875186" cy="8751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4BFCE6-46E8-AA47-99D6-78FDDDE27D11}"/>
              </a:ext>
            </a:extLst>
          </p:cNvPr>
          <p:cNvSpPr txBox="1"/>
          <p:nvPr/>
        </p:nvSpPr>
        <p:spPr>
          <a:xfrm>
            <a:off x="4694403" y="1972134"/>
            <a:ext cx="2364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85,000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716FD8-136F-8D46-9E2C-8CB4292AA0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92" y="4953192"/>
            <a:ext cx="740103" cy="7340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235C36-C40B-8E45-B6DF-C48259ED59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6813" y="4885343"/>
            <a:ext cx="783973" cy="78397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BF14F3-B430-1048-95FF-7C1DC4121AB2}"/>
              </a:ext>
            </a:extLst>
          </p:cNvPr>
          <p:cNvSpPr txBox="1"/>
          <p:nvPr/>
        </p:nvSpPr>
        <p:spPr>
          <a:xfrm>
            <a:off x="1817954" y="515329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EQUIPMENTS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B99F6E0-5E96-B44D-ADDA-A345B3B03B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7201" y="5947533"/>
            <a:ext cx="682206" cy="68220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288227-0A99-2842-8740-EE691C7FC444}"/>
              </a:ext>
            </a:extLst>
          </p:cNvPr>
          <p:cNvSpPr txBox="1"/>
          <p:nvPr/>
        </p:nvSpPr>
        <p:spPr>
          <a:xfrm>
            <a:off x="1817954" y="604389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Miscellaneous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C31D06-875B-BF4B-B5B5-E83FA16B6502}"/>
              </a:ext>
            </a:extLst>
          </p:cNvPr>
          <p:cNvSpPr txBox="1"/>
          <p:nvPr/>
        </p:nvSpPr>
        <p:spPr>
          <a:xfrm>
            <a:off x="4687858" y="2749046"/>
            <a:ext cx="2364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85,000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0CE717-357C-A04E-9D8A-03F697A9EFA3}"/>
              </a:ext>
            </a:extLst>
          </p:cNvPr>
          <p:cNvSpPr txBox="1"/>
          <p:nvPr/>
        </p:nvSpPr>
        <p:spPr>
          <a:xfrm>
            <a:off x="4687858" y="3447991"/>
            <a:ext cx="2364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30,000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4B5C70-8E91-5C44-873D-7567B1B84B11}"/>
              </a:ext>
            </a:extLst>
          </p:cNvPr>
          <p:cNvSpPr txBox="1"/>
          <p:nvPr/>
        </p:nvSpPr>
        <p:spPr>
          <a:xfrm>
            <a:off x="4628605" y="4234188"/>
            <a:ext cx="243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200,000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560325-5541-8A48-BFE6-295EF3BE49EC}"/>
              </a:ext>
            </a:extLst>
          </p:cNvPr>
          <p:cNvSpPr txBox="1"/>
          <p:nvPr/>
        </p:nvSpPr>
        <p:spPr>
          <a:xfrm>
            <a:off x="4635728" y="5110049"/>
            <a:ext cx="2364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370,000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8438C6-FF8A-A24B-8E2B-97F7D0EF7DB7}"/>
              </a:ext>
            </a:extLst>
          </p:cNvPr>
          <p:cNvSpPr txBox="1"/>
          <p:nvPr/>
        </p:nvSpPr>
        <p:spPr>
          <a:xfrm>
            <a:off x="4635728" y="6059476"/>
            <a:ext cx="2364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100,000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BB1C00-D89B-5842-9BF8-60356D67B892}"/>
              </a:ext>
            </a:extLst>
          </p:cNvPr>
          <p:cNvSpPr txBox="1"/>
          <p:nvPr/>
        </p:nvSpPr>
        <p:spPr>
          <a:xfrm>
            <a:off x="4650911" y="1295535"/>
            <a:ext cx="2364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170,000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DE43DA1-6C30-5045-A139-500F32773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1068" y="694558"/>
            <a:ext cx="555883" cy="630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BBEC730-2DF8-584C-BB40-3EA291DED6C5}"/>
              </a:ext>
            </a:extLst>
          </p:cNvPr>
          <p:cNvSpPr txBox="1"/>
          <p:nvPr/>
        </p:nvSpPr>
        <p:spPr>
          <a:xfrm>
            <a:off x="1828800" y="42766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Regulation</a:t>
            </a:r>
          </a:p>
        </p:txBody>
      </p:sp>
      <p:pic>
        <p:nvPicPr>
          <p:cNvPr id="19" name="Picture 18" descr="A picture containing plate&#10;&#10;Description automatically generated">
            <a:extLst>
              <a:ext uri="{FF2B5EF4-FFF2-40B4-BE49-F238E27FC236}">
                <a16:creationId xmlns:a16="http://schemas.microsoft.com/office/drawing/2014/main" id="{C8D20F7A-25D0-4E47-9CED-B851BEF111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4549" y="1244450"/>
            <a:ext cx="3873500" cy="45466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E054F59-3C2A-0E44-90F7-04E74C3DED1E}"/>
              </a:ext>
            </a:extLst>
          </p:cNvPr>
          <p:cNvSpPr txBox="1"/>
          <p:nvPr/>
        </p:nvSpPr>
        <p:spPr>
          <a:xfrm>
            <a:off x="0" y="6626616"/>
            <a:ext cx="3971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All images are from public domain</a:t>
            </a:r>
          </a:p>
        </p:txBody>
      </p:sp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EFE8D3-F614-9244-8FB5-2C3BDDE381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01322" y="0"/>
            <a:ext cx="2684870" cy="89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8C583-E3AC-584F-9AAA-D64EBF36E900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FUTURE GENERATIONS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6FB12C6-A006-DB47-8288-317E73E7A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023" y="640080"/>
            <a:ext cx="5751356" cy="5578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455677-D818-6C4E-A9BA-57AC4CB3AB68}"/>
              </a:ext>
            </a:extLst>
          </p:cNvPr>
          <p:cNvSpPr txBox="1"/>
          <p:nvPr/>
        </p:nvSpPr>
        <p:spPr>
          <a:xfrm>
            <a:off x="0" y="6626616"/>
            <a:ext cx="3971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All images are from public domain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9CFBAE-BD74-7E48-9AD3-078F753FE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094" y="0"/>
            <a:ext cx="2221098" cy="73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94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324</Words>
  <Application>Microsoft Macintosh PowerPoint</Application>
  <PresentationFormat>Widescreen</PresentationFormat>
  <Paragraphs>73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-webkit-standard</vt:lpstr>
      <vt:lpstr>Aharoni</vt:lpstr>
      <vt:lpstr>Arial</vt:lpstr>
      <vt:lpstr>Calibri</vt:lpstr>
      <vt:lpstr>Calibri Light</vt:lpstr>
      <vt:lpstr>Office Theme</vt:lpstr>
      <vt:lpstr>AgCENSE</vt:lpstr>
      <vt:lpstr>PowerPoint Presentation</vt:lpstr>
      <vt:lpstr>BACKGROUND:</vt:lpstr>
      <vt:lpstr>PROBLEM STATEMENT:</vt:lpstr>
      <vt:lpstr>PowerPoint Presentation</vt:lpstr>
      <vt:lpstr>PROPOSED SOLUTION:</vt:lpstr>
      <vt:lpstr>REVENUE MODEL:</vt:lpstr>
      <vt:lpstr>What we are asking for (Yearly):</vt:lpstr>
      <vt:lpstr>PowerPoint Presentation</vt:lpstr>
      <vt:lpstr>PowerPoint Presentation</vt:lpstr>
      <vt:lpstr>PowerPoint Presentation</vt:lpstr>
      <vt:lpstr>REFERENCES: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AgCENSE</dc:title>
  <dc:creator>Kushagra Kandarp Shah</dc:creator>
  <cp:lastModifiedBy>Kushagra Kandarp Shah</cp:lastModifiedBy>
  <cp:revision>3</cp:revision>
  <dcterms:created xsi:type="dcterms:W3CDTF">2019-12-02T14:44:03Z</dcterms:created>
  <dcterms:modified xsi:type="dcterms:W3CDTF">2019-12-02T14:52:44Z</dcterms:modified>
</cp:coreProperties>
</file>