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315" r:id="rId7"/>
    <p:sldId id="320" r:id="rId8"/>
    <p:sldId id="278" r:id="rId9"/>
    <p:sldId id="318" r:id="rId10"/>
    <p:sldId id="321" r:id="rId11"/>
    <p:sldId id="319" r:id="rId12"/>
    <p:sldId id="317" r:id="rId13"/>
    <p:sldId id="322" r:id="rId14"/>
    <p:sldId id="32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5E8114D-1534-460D-BACB-01425C040C09}">
          <p14:sldIdLst>
            <p14:sldId id="256"/>
            <p14:sldId id="257"/>
          </p14:sldIdLst>
        </p14:section>
        <p14:section name="Problem" id="{B3722385-FBB2-468F-965A-7B63E17B98FE}">
          <p14:sldIdLst>
            <p14:sldId id="315"/>
            <p14:sldId id="320"/>
            <p14:sldId id="278"/>
            <p14:sldId id="318"/>
            <p14:sldId id="321"/>
            <p14:sldId id="319"/>
            <p14:sldId id="317"/>
            <p14:sldId id="322"/>
            <p14:sldId id="323"/>
          </p14:sldIdLst>
        </p14:section>
        <p14:section name="Solution" id="{6F810BF0-EDC2-41F7-95E5-BBAB83EAF059}">
          <p14:sldIdLst/>
        </p14:section>
        <p14:section name="Market" id="{C48C19BF-9578-4868-9537-E16713293419}">
          <p14:sldIdLst/>
        </p14:section>
        <p14:section name="Data" id="{A6AA84DB-BB6C-4422-AD76-071ED167E871}">
          <p14:sldIdLst/>
        </p14:section>
        <p14:section name="Team" id="{6B5E1466-F08A-478B-99C7-9FF5F0CE64D6}">
          <p14:sldIdLst/>
        </p14:section>
        <p14:section name="Plan" id="{6D3F5E76-E530-496F-B9CA-420499884FC3}">
          <p14:sldIdLst/>
        </p14:section>
        <p14:section name="Icons" id="{D384BBCD-9DDB-42FE-9637-D10B70F87CE1}">
          <p14:sldIdLst/>
        </p14:section>
        <p14:section name="Colors" id="{9CCC1D76-F96D-4946-9BAC-43758E17D942}">
          <p14:sldIdLst/>
        </p14:section>
        <p14:section name="Extra Slides" id="{B66D28B3-FC7A-459D-9A0A-07F7429E300F}">
          <p14:sldIdLst/>
        </p14:section>
        <p14:section name="Thank you :)" id="{9711DD4E-2C7C-4731-884F-6603BC7551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BESTEL" initials="J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BE6"/>
    <a:srgbClr val="FE1359"/>
    <a:srgbClr val="F7F7F7"/>
    <a:srgbClr val="FAF8F9"/>
    <a:srgbClr val="F9E5D7"/>
    <a:srgbClr val="1B1B1B"/>
    <a:srgbClr val="FAFAFA"/>
    <a:srgbClr val="2B2B2B"/>
    <a:srgbClr val="F05C6A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8" autoAdjust="0"/>
    <p:restoredTop sz="86299" autoAdjust="0"/>
  </p:normalViewPr>
  <p:slideViewPr>
    <p:cSldViewPr snapToGrid="0">
      <p:cViewPr varScale="1">
        <p:scale>
          <a:sx n="78" d="100"/>
          <a:sy n="78" d="100"/>
        </p:scale>
        <p:origin x="888" y="41"/>
      </p:cViewPr>
      <p:guideLst>
        <p:guide orient="horz" pos="2137"/>
        <p:guide pos="3817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dPt>
            <c:idx val="1"/>
            <c:bubble3D val="0"/>
            <c:spPr>
              <a:ln w="57150"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F08-4D43-AF85-C9CE74FB9D89}"/>
              </c:ext>
            </c:extLst>
          </c:dPt>
          <c:cat>
            <c:strRef>
              <c:f>Sheet1!$A$2:$A$4</c:f>
              <c:strCache>
                <c:ptCount val="3"/>
                <c:pt idx="0">
                  <c:v>Rehabilitation devices</c:v>
                </c:pt>
                <c:pt idx="1">
                  <c:v>Fall related expanses</c:v>
                </c:pt>
                <c:pt idx="2">
                  <c:v>Parkinson treatment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17.600000000000001</c:v>
                </c:pt>
                <c:pt idx="1">
                  <c:v>50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08-4D43-AF85-C9CE74FB9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legend>
      <c:legendPos val="r"/>
      <c:layout>
        <c:manualLayout>
          <c:xMode val="edge"/>
          <c:yMode val="edge"/>
          <c:x val="0.58988475193980972"/>
          <c:y val="0.19901828839396737"/>
          <c:w val="0.40187752955795025"/>
          <c:h val="0.46781296289424812"/>
        </c:manualLayout>
      </c:layout>
      <c:overlay val="0"/>
      <c:txPr>
        <a:bodyPr/>
        <a:lstStyle/>
        <a:p>
          <a:pPr rtl="0"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47891785162868E-2"/>
          <c:y val="0.19661956890060875"/>
          <c:w val="0.49900662112602684"/>
          <c:h val="0.748509848970843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Salaries</c:v>
                </c:pt>
                <c:pt idx="1">
                  <c:v>R&amp;D, Manufacturing</c:v>
                </c:pt>
                <c:pt idx="2">
                  <c:v>Legal</c:v>
                </c:pt>
                <c:pt idx="3">
                  <c:v>Marketing</c:v>
                </c:pt>
                <c:pt idx="4">
                  <c:v>Administrative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700000</c:v>
                </c:pt>
                <c:pt idx="1">
                  <c:v>200000</c:v>
                </c:pt>
                <c:pt idx="2">
                  <c:v>250000</c:v>
                </c:pt>
                <c:pt idx="3">
                  <c:v>400000</c:v>
                </c:pt>
                <c:pt idx="4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9-4B25-804F-30F8A4C2A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400"/>
            </a:pPr>
            <a:endParaRPr lang="en-US"/>
          </a:p>
        </c:txPr>
      </c:legendEntry>
      <c:layout>
        <c:manualLayout>
          <c:xMode val="edge"/>
          <c:yMode val="edge"/>
          <c:x val="0.58454951016656576"/>
          <c:y val="0.23925165144584176"/>
          <c:w val="0.41422561867645113"/>
          <c:h val="0.7335995530955921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51C6D-25B6-4C83-8E70-87CC0DB0E885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16434-62FF-443D-AA46-3D25AB91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6434-62FF-443D-AA46-3D25AB919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6434-62FF-443D-AA46-3D25AB9193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9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6434-62FF-443D-AA46-3D25AB9193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3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6434-62FF-443D-AA46-3D25AB9193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6434-62FF-443D-AA46-3D25AB9193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6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79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608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312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686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76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54145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7906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326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38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>
            <a:spLocks/>
          </p:cNvSpPr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33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00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>
              <a:spLocks/>
            </p:cNvSpPr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9"/>
            <p:cNvSpPr>
              <a:spLocks/>
            </p:cNvSpPr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8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>
            <a:spLocks/>
          </p:cNvSpPr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>
            <a:spLocks/>
          </p:cNvSpPr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54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382"/>
              <p:cNvSpPr>
                <a:spLocks/>
              </p:cNvSpPr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383"/>
              <p:cNvSpPr>
                <a:spLocks/>
              </p:cNvSpPr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>
                <a:spLocks/>
              </p:cNvSpPr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385"/>
              <p:cNvSpPr>
                <a:spLocks/>
              </p:cNvSpPr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6" name="Freeform 396"/>
              <p:cNvSpPr>
                <a:spLocks/>
              </p:cNvSpPr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75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96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2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8"/>
          <p:cNvSpPr>
            <a:spLocks/>
          </p:cNvSpPr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63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20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2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  <p:sldLayoutId id="2147483661" r:id="rId6"/>
    <p:sldLayoutId id="2147483662" r:id="rId7"/>
    <p:sldLayoutId id="2147483666" r:id="rId8"/>
    <p:sldLayoutId id="2147483651" r:id="rId9"/>
    <p:sldLayoutId id="2147483653" r:id="rId10"/>
    <p:sldLayoutId id="2147483663" r:id="rId11"/>
    <p:sldLayoutId id="2147483664" r:id="rId12"/>
    <p:sldLayoutId id="2147483667" r:id="rId13"/>
    <p:sldLayoutId id="2147483652" r:id="rId14"/>
    <p:sldLayoutId id="2147483668" r:id="rId15"/>
    <p:sldLayoutId id="2147483657" r:id="rId16"/>
    <p:sldLayoutId id="2147483655" r:id="rId17"/>
    <p:sldLayoutId id="214748365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52064" y="0"/>
            <a:ext cx="3839936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35100" y="1767007"/>
            <a:ext cx="8255000" cy="8402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5400" dirty="0">
                <a:latin typeface="Segoe UI" panose="020B0502040204020203" pitchFamily="34" charset="0"/>
                <a:cs typeface="Segoe UI" panose="020B0502040204020203" pitchFamily="34" charset="0"/>
              </a:rPr>
              <a:t>INCEDO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5101" y="3470533"/>
            <a:ext cx="5896428" cy="16435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 insole </a:t>
            </a:r>
            <a:r>
              <a:rPr lang="fr-FR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which</a:t>
            </a:r>
            <a:r>
              <a:rPr lang="fr-FR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monitors </a:t>
            </a:r>
            <a:r>
              <a:rPr lang="fr-FR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every</a:t>
            </a:r>
            <a:r>
              <a:rPr lang="fr-FR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move and </a:t>
            </a:r>
            <a:r>
              <a:rPr lang="fr-FR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provides</a:t>
            </a:r>
            <a:r>
              <a:rPr lang="fr-FR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real time </a:t>
            </a:r>
            <a:r>
              <a:rPr lang="fr-FR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step</a:t>
            </a:r>
            <a:r>
              <a:rPr lang="fr-FR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correction </a:t>
            </a:r>
            <a:r>
              <a:rPr lang="fr-FR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through</a:t>
            </a:r>
            <a:r>
              <a:rPr lang="fr-FR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active </a:t>
            </a:r>
            <a:r>
              <a:rPr lang="fr-FR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bio-feedback</a:t>
            </a:r>
            <a:endParaRPr lang="fr-FR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2" descr="E:\Google Drive\סמסטר 10\תכנון מוצרים ביו רפואיים\SOBR\Untitled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13" y="1673677"/>
            <a:ext cx="3254808" cy="32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4481512" cy="701731"/>
          </a:xfrm>
        </p:spPr>
        <p:txBody>
          <a:bodyPr/>
          <a:lstStyle/>
          <a:p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Use</a:t>
            </a:r>
            <a:r>
              <a:rPr lang="fr-FR" baseline="-25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fr-FR" dirty="0" err="1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Funds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14321970"/>
              </p:ext>
            </p:extLst>
          </p:nvPr>
        </p:nvGraphicFramePr>
        <p:xfrm>
          <a:off x="810070" y="1757417"/>
          <a:ext cx="10571859" cy="445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945624" y="2132240"/>
            <a:ext cx="1739787" cy="712099"/>
          </a:xfrm>
          <a:prstGeom prst="roundRect">
            <a:avLst/>
          </a:prstGeom>
          <a:solidFill>
            <a:srgbClr val="159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$700K</a:t>
            </a:r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 rot="5400000">
            <a:off x="5534951" y="2818042"/>
            <a:ext cx="1254271" cy="1306864"/>
          </a:xfrm>
          <a:prstGeom prst="bentConnector2">
            <a:avLst/>
          </a:prstGeom>
          <a:ln>
            <a:solidFill>
              <a:srgbClr val="15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743200" y="1488932"/>
            <a:ext cx="1739787" cy="7120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$200K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9326" y="4098610"/>
            <a:ext cx="1739787" cy="7120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$250K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3110" y="2642682"/>
            <a:ext cx="1739787" cy="7120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$400K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83738" y="5854587"/>
            <a:ext cx="1739787" cy="7120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$150K</a:t>
            </a:r>
          </a:p>
        </p:txBody>
      </p:sp>
      <p:cxnSp>
        <p:nvCxnSpPr>
          <p:cNvPr id="19" name="Straight Connector 5"/>
          <p:cNvCxnSpPr>
            <a:stCxn id="10" idx="2"/>
          </p:cNvCxnSpPr>
          <p:nvPr/>
        </p:nvCxnSpPr>
        <p:spPr>
          <a:xfrm rot="16200000" flipH="1">
            <a:off x="3588817" y="2225308"/>
            <a:ext cx="627134" cy="578580"/>
          </a:xfrm>
          <a:prstGeom prst="bentConnector3">
            <a:avLst>
              <a:gd name="adj1" fmla="val 50000"/>
            </a:avLst>
          </a:prstGeom>
          <a:ln>
            <a:solidFill>
              <a:srgbClr val="15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"/>
          <p:cNvCxnSpPr>
            <a:cxnSpLocks/>
          </p:cNvCxnSpPr>
          <p:nvPr/>
        </p:nvCxnSpPr>
        <p:spPr>
          <a:xfrm>
            <a:off x="1409219" y="4806661"/>
            <a:ext cx="1897966" cy="469341"/>
          </a:xfrm>
          <a:prstGeom prst="bentConnector3">
            <a:avLst>
              <a:gd name="adj1" fmla="val -319"/>
            </a:avLst>
          </a:prstGeom>
          <a:ln>
            <a:solidFill>
              <a:srgbClr val="15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"/>
          <p:cNvCxnSpPr>
            <a:cxnSpLocks/>
          </p:cNvCxnSpPr>
          <p:nvPr/>
        </p:nvCxnSpPr>
        <p:spPr>
          <a:xfrm>
            <a:off x="1583003" y="3352296"/>
            <a:ext cx="1464563" cy="436793"/>
          </a:xfrm>
          <a:prstGeom prst="bentConnector3">
            <a:avLst>
              <a:gd name="adj1" fmla="val 52"/>
            </a:avLst>
          </a:prstGeom>
          <a:ln>
            <a:solidFill>
              <a:srgbClr val="15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"/>
          <p:cNvCxnSpPr>
            <a:cxnSpLocks/>
            <a:stCxn id="13" idx="3"/>
          </p:cNvCxnSpPr>
          <p:nvPr/>
        </p:nvCxnSpPr>
        <p:spPr>
          <a:xfrm flipV="1">
            <a:off x="3123525" y="5592168"/>
            <a:ext cx="1539915" cy="618469"/>
          </a:xfrm>
          <a:prstGeom prst="bentConnector3">
            <a:avLst>
              <a:gd name="adj1" fmla="val 100803"/>
            </a:avLst>
          </a:prstGeom>
          <a:ln>
            <a:solidFill>
              <a:srgbClr val="15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942844" y="3789089"/>
            <a:ext cx="1060055" cy="1060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$1.7M</a:t>
            </a:r>
          </a:p>
        </p:txBody>
      </p:sp>
    </p:spTree>
    <p:extLst>
      <p:ext uri="{BB962C8B-B14F-4D97-AF65-F5344CB8AC3E}">
        <p14:creationId xmlns:p14="http://schemas.microsoft.com/office/powerpoint/2010/main" val="251787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68500" y="5432227"/>
            <a:ext cx="8255000" cy="14219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fr-FR" sz="9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 descr="E:\Google Drive\סמסטר 10\תכנון מוצרים ביו רפואיים\SOBR\Untitled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96" y="1938874"/>
            <a:ext cx="3254808" cy="325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88471-5561-4865-A066-BE00839209D5}"/>
              </a:ext>
            </a:extLst>
          </p:cNvPr>
          <p:cNvSpPr txBox="1"/>
          <p:nvPr/>
        </p:nvSpPr>
        <p:spPr>
          <a:xfrm>
            <a:off x="1968500" y="278401"/>
            <a:ext cx="8255000" cy="14219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  <a:endParaRPr lang="fr-FR" sz="9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5636" y="1045738"/>
            <a:ext cx="6788150" cy="526297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Walking rehabilitation treatments are short and limited, home practice is crucial for an efficient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Patients who suffer neurological disorders need to maintain a constant routine of physical 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 solutions for fall detection are inadequate or conspicuous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 descr="×ª××¦××ª ×ª××× × ×¢×××¨ âªwalking physiotherapy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0163" cy="68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6021" y="265540"/>
            <a:ext cx="2707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Pain Points</a:t>
            </a:r>
          </a:p>
        </p:txBody>
      </p:sp>
      <p:pic>
        <p:nvPicPr>
          <p:cNvPr id="10" name="Picture 2" descr="E:\Google Drive\סמסטר 10\תכנון מוצרים ביו רפואיים\SOBR\Untitled-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3" y="138794"/>
            <a:ext cx="797356" cy="7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111"/>
          <p:cNvSpPr>
            <a:spLocks/>
          </p:cNvSpPr>
          <p:nvPr/>
        </p:nvSpPr>
        <p:spPr bwMode="auto">
          <a:xfrm>
            <a:off x="5680076" y="2170527"/>
            <a:ext cx="763654" cy="669209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TextBox 98"/>
          <p:cNvSpPr txBox="1"/>
          <p:nvPr/>
        </p:nvSpPr>
        <p:spPr>
          <a:xfrm>
            <a:off x="7116581" y="4552650"/>
            <a:ext cx="2272348" cy="164352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Ongoing data acquisition and AI analyses</a:t>
            </a:r>
            <a:endParaRPr lang="fr-FR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83837" y="3134592"/>
            <a:ext cx="2156132" cy="164352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Real-time bio-feedback gait correction</a:t>
            </a:r>
            <a:endParaRPr lang="fr-FR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171311" y="3152479"/>
            <a:ext cx="2017942" cy="164352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Easy-to-use app controlled features</a:t>
            </a:r>
            <a:endParaRPr lang="fr-FR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48343" y="2170527"/>
            <a:ext cx="663880" cy="662500"/>
            <a:chOff x="5430930" y="5372119"/>
            <a:chExt cx="765178" cy="763589"/>
          </a:xfrm>
          <a:solidFill>
            <a:schemeClr val="accent1"/>
          </a:solidFill>
        </p:grpSpPr>
        <p:sp>
          <p:nvSpPr>
            <p:cNvPr id="20" name="Freeform 1431"/>
            <p:cNvSpPr>
              <a:spLocks/>
            </p:cNvSpPr>
            <p:nvPr/>
          </p:nvSpPr>
          <p:spPr bwMode="auto">
            <a:xfrm>
              <a:off x="5508718" y="5818207"/>
              <a:ext cx="25400" cy="317501"/>
            </a:xfrm>
            <a:custGeom>
              <a:avLst/>
              <a:gdLst>
                <a:gd name="T0" fmla="*/ 4 w 8"/>
                <a:gd name="T1" fmla="*/ 100 h 100"/>
                <a:gd name="T2" fmla="*/ 0 w 8"/>
                <a:gd name="T3" fmla="*/ 96 h 100"/>
                <a:gd name="T4" fmla="*/ 0 w 8"/>
                <a:gd name="T5" fmla="*/ 4 h 100"/>
                <a:gd name="T6" fmla="*/ 4 w 8"/>
                <a:gd name="T7" fmla="*/ 0 h 100"/>
                <a:gd name="T8" fmla="*/ 8 w 8"/>
                <a:gd name="T9" fmla="*/ 4 h 100"/>
                <a:gd name="T10" fmla="*/ 8 w 8"/>
                <a:gd name="T11" fmla="*/ 96 h 100"/>
                <a:gd name="T12" fmla="*/ 4 w 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0">
                  <a:moveTo>
                    <a:pt x="4" y="100"/>
                  </a:moveTo>
                  <a:cubicBezTo>
                    <a:pt x="2" y="100"/>
                    <a:pt x="0" y="98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98"/>
                    <a:pt x="6" y="100"/>
                    <a:pt x="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432"/>
            <p:cNvSpPr>
              <a:spLocks/>
            </p:cNvSpPr>
            <p:nvPr/>
          </p:nvSpPr>
          <p:spPr bwMode="auto">
            <a:xfrm>
              <a:off x="5508718" y="5372119"/>
              <a:ext cx="25400" cy="314326"/>
            </a:xfrm>
            <a:custGeom>
              <a:avLst/>
              <a:gdLst>
                <a:gd name="T0" fmla="*/ 4 w 8"/>
                <a:gd name="T1" fmla="*/ 99 h 99"/>
                <a:gd name="T2" fmla="*/ 0 w 8"/>
                <a:gd name="T3" fmla="*/ 95 h 99"/>
                <a:gd name="T4" fmla="*/ 0 w 8"/>
                <a:gd name="T5" fmla="*/ 4 h 99"/>
                <a:gd name="T6" fmla="*/ 4 w 8"/>
                <a:gd name="T7" fmla="*/ 0 h 99"/>
                <a:gd name="T8" fmla="*/ 8 w 8"/>
                <a:gd name="T9" fmla="*/ 4 h 99"/>
                <a:gd name="T10" fmla="*/ 8 w 8"/>
                <a:gd name="T11" fmla="*/ 95 h 99"/>
                <a:gd name="T12" fmla="*/ 4 w 8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9">
                  <a:moveTo>
                    <a:pt x="4" y="99"/>
                  </a:moveTo>
                  <a:cubicBezTo>
                    <a:pt x="2" y="99"/>
                    <a:pt x="0" y="97"/>
                    <a:pt x="0" y="9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7"/>
                    <a:pt x="6" y="99"/>
                    <a:pt x="4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433"/>
            <p:cNvSpPr>
              <a:spLocks/>
            </p:cNvSpPr>
            <p:nvPr/>
          </p:nvSpPr>
          <p:spPr bwMode="auto">
            <a:xfrm>
              <a:off x="6094508" y="5676919"/>
              <a:ext cx="25400" cy="458788"/>
            </a:xfrm>
            <a:custGeom>
              <a:avLst/>
              <a:gdLst>
                <a:gd name="T0" fmla="*/ 4 w 8"/>
                <a:gd name="T1" fmla="*/ 144 h 144"/>
                <a:gd name="T2" fmla="*/ 0 w 8"/>
                <a:gd name="T3" fmla="*/ 140 h 144"/>
                <a:gd name="T4" fmla="*/ 0 w 8"/>
                <a:gd name="T5" fmla="*/ 4 h 144"/>
                <a:gd name="T6" fmla="*/ 4 w 8"/>
                <a:gd name="T7" fmla="*/ 0 h 144"/>
                <a:gd name="T8" fmla="*/ 8 w 8"/>
                <a:gd name="T9" fmla="*/ 4 h 144"/>
                <a:gd name="T10" fmla="*/ 8 w 8"/>
                <a:gd name="T11" fmla="*/ 140 h 144"/>
                <a:gd name="T12" fmla="*/ 4 w 8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4">
                  <a:moveTo>
                    <a:pt x="4" y="144"/>
                  </a:moveTo>
                  <a:cubicBezTo>
                    <a:pt x="2" y="144"/>
                    <a:pt x="0" y="142"/>
                    <a:pt x="0" y="1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42"/>
                    <a:pt x="6" y="144"/>
                    <a:pt x="4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434"/>
            <p:cNvSpPr>
              <a:spLocks/>
            </p:cNvSpPr>
            <p:nvPr/>
          </p:nvSpPr>
          <p:spPr bwMode="auto">
            <a:xfrm>
              <a:off x="6094508" y="5372119"/>
              <a:ext cx="25400" cy="171450"/>
            </a:xfrm>
            <a:custGeom>
              <a:avLst/>
              <a:gdLst>
                <a:gd name="T0" fmla="*/ 4 w 8"/>
                <a:gd name="T1" fmla="*/ 54 h 54"/>
                <a:gd name="T2" fmla="*/ 0 w 8"/>
                <a:gd name="T3" fmla="*/ 50 h 54"/>
                <a:gd name="T4" fmla="*/ 0 w 8"/>
                <a:gd name="T5" fmla="*/ 4 h 54"/>
                <a:gd name="T6" fmla="*/ 4 w 8"/>
                <a:gd name="T7" fmla="*/ 0 h 54"/>
                <a:gd name="T8" fmla="*/ 8 w 8"/>
                <a:gd name="T9" fmla="*/ 4 h 54"/>
                <a:gd name="T10" fmla="*/ 8 w 8"/>
                <a:gd name="T11" fmla="*/ 50 h 54"/>
                <a:gd name="T12" fmla="*/ 4 w 8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4">
                  <a:moveTo>
                    <a:pt x="4" y="54"/>
                  </a:moveTo>
                  <a:cubicBezTo>
                    <a:pt x="2" y="54"/>
                    <a:pt x="0" y="53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6" y="54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435"/>
            <p:cNvSpPr>
              <a:spLocks/>
            </p:cNvSpPr>
            <p:nvPr/>
          </p:nvSpPr>
          <p:spPr bwMode="auto">
            <a:xfrm>
              <a:off x="5800819" y="5970607"/>
              <a:ext cx="25400" cy="165100"/>
            </a:xfrm>
            <a:custGeom>
              <a:avLst/>
              <a:gdLst>
                <a:gd name="T0" fmla="*/ 4 w 8"/>
                <a:gd name="T1" fmla="*/ 52 h 52"/>
                <a:gd name="T2" fmla="*/ 0 w 8"/>
                <a:gd name="T3" fmla="*/ 48 h 52"/>
                <a:gd name="T4" fmla="*/ 0 w 8"/>
                <a:gd name="T5" fmla="*/ 4 h 52"/>
                <a:gd name="T6" fmla="*/ 4 w 8"/>
                <a:gd name="T7" fmla="*/ 0 h 52"/>
                <a:gd name="T8" fmla="*/ 8 w 8"/>
                <a:gd name="T9" fmla="*/ 4 h 52"/>
                <a:gd name="T10" fmla="*/ 8 w 8"/>
                <a:gd name="T11" fmla="*/ 48 h 52"/>
                <a:gd name="T12" fmla="*/ 4 w 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2">
                  <a:moveTo>
                    <a:pt x="4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0"/>
                    <a:pt x="6" y="52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436"/>
            <p:cNvSpPr>
              <a:spLocks/>
            </p:cNvSpPr>
            <p:nvPr/>
          </p:nvSpPr>
          <p:spPr bwMode="auto">
            <a:xfrm>
              <a:off x="5800819" y="5372119"/>
              <a:ext cx="25400" cy="468313"/>
            </a:xfrm>
            <a:custGeom>
              <a:avLst/>
              <a:gdLst>
                <a:gd name="T0" fmla="*/ 4 w 8"/>
                <a:gd name="T1" fmla="*/ 147 h 147"/>
                <a:gd name="T2" fmla="*/ 0 w 8"/>
                <a:gd name="T3" fmla="*/ 143 h 147"/>
                <a:gd name="T4" fmla="*/ 0 w 8"/>
                <a:gd name="T5" fmla="*/ 4 h 147"/>
                <a:gd name="T6" fmla="*/ 4 w 8"/>
                <a:gd name="T7" fmla="*/ 0 h 147"/>
                <a:gd name="T8" fmla="*/ 8 w 8"/>
                <a:gd name="T9" fmla="*/ 4 h 147"/>
                <a:gd name="T10" fmla="*/ 8 w 8"/>
                <a:gd name="T11" fmla="*/ 143 h 147"/>
                <a:gd name="T12" fmla="*/ 4 w 8"/>
                <a:gd name="T1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7">
                  <a:moveTo>
                    <a:pt x="4" y="147"/>
                  </a:moveTo>
                  <a:cubicBezTo>
                    <a:pt x="2" y="147"/>
                    <a:pt x="0" y="145"/>
                    <a:pt x="0" y="1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5"/>
                    <a:pt x="6" y="147"/>
                    <a:pt x="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437"/>
            <p:cNvSpPr>
              <a:spLocks noEditPoints="1"/>
            </p:cNvSpPr>
            <p:nvPr/>
          </p:nvSpPr>
          <p:spPr bwMode="auto">
            <a:xfrm>
              <a:off x="5724619" y="5818207"/>
              <a:ext cx="177801" cy="1778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438"/>
            <p:cNvSpPr>
              <a:spLocks noEditPoints="1"/>
            </p:cNvSpPr>
            <p:nvPr/>
          </p:nvSpPr>
          <p:spPr bwMode="auto">
            <a:xfrm>
              <a:off x="6018307" y="5524519"/>
              <a:ext cx="177801" cy="1778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439"/>
            <p:cNvSpPr>
              <a:spLocks noEditPoints="1"/>
            </p:cNvSpPr>
            <p:nvPr/>
          </p:nvSpPr>
          <p:spPr bwMode="auto">
            <a:xfrm>
              <a:off x="5430930" y="5664219"/>
              <a:ext cx="179388" cy="179388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24204" y="3614144"/>
            <a:ext cx="851386" cy="706543"/>
            <a:chOff x="3579812" y="1095375"/>
            <a:chExt cx="765176" cy="635000"/>
          </a:xfrm>
          <a:solidFill>
            <a:schemeClr val="accent1"/>
          </a:solidFill>
        </p:grpSpPr>
        <p:sp>
          <p:nvSpPr>
            <p:cNvPr id="34" name="Freeform 902"/>
            <p:cNvSpPr>
              <a:spLocks/>
            </p:cNvSpPr>
            <p:nvPr/>
          </p:nvSpPr>
          <p:spPr bwMode="auto">
            <a:xfrm>
              <a:off x="3962400" y="1425575"/>
              <a:ext cx="25400" cy="304800"/>
            </a:xfrm>
            <a:custGeom>
              <a:avLst/>
              <a:gdLst>
                <a:gd name="T0" fmla="*/ 4 w 8"/>
                <a:gd name="T1" fmla="*/ 96 h 96"/>
                <a:gd name="T2" fmla="*/ 0 w 8"/>
                <a:gd name="T3" fmla="*/ 92 h 96"/>
                <a:gd name="T4" fmla="*/ 0 w 8"/>
                <a:gd name="T5" fmla="*/ 4 h 96"/>
                <a:gd name="T6" fmla="*/ 4 w 8"/>
                <a:gd name="T7" fmla="*/ 0 h 96"/>
                <a:gd name="T8" fmla="*/ 8 w 8"/>
                <a:gd name="T9" fmla="*/ 4 h 96"/>
                <a:gd name="T10" fmla="*/ 8 w 8"/>
                <a:gd name="T11" fmla="*/ 92 h 96"/>
                <a:gd name="T12" fmla="*/ 4 w 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6">
                  <a:moveTo>
                    <a:pt x="4" y="96"/>
                  </a:moveTo>
                  <a:cubicBezTo>
                    <a:pt x="2" y="96"/>
                    <a:pt x="0" y="94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4"/>
                    <a:pt x="6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03"/>
            <p:cNvSpPr>
              <a:spLocks/>
            </p:cNvSpPr>
            <p:nvPr/>
          </p:nvSpPr>
          <p:spPr bwMode="auto">
            <a:xfrm>
              <a:off x="3860800" y="1425575"/>
              <a:ext cx="228600" cy="127000"/>
            </a:xfrm>
            <a:custGeom>
              <a:avLst/>
              <a:gdLst>
                <a:gd name="T0" fmla="*/ 68 w 72"/>
                <a:gd name="T1" fmla="*/ 40 h 40"/>
                <a:gd name="T2" fmla="*/ 65 w 72"/>
                <a:gd name="T3" fmla="*/ 39 h 40"/>
                <a:gd name="T4" fmla="*/ 36 w 72"/>
                <a:gd name="T5" fmla="*/ 10 h 40"/>
                <a:gd name="T6" fmla="*/ 7 w 72"/>
                <a:gd name="T7" fmla="*/ 39 h 40"/>
                <a:gd name="T8" fmla="*/ 1 w 72"/>
                <a:gd name="T9" fmla="*/ 39 h 40"/>
                <a:gd name="T10" fmla="*/ 1 w 72"/>
                <a:gd name="T11" fmla="*/ 33 h 40"/>
                <a:gd name="T12" fmla="*/ 33 w 72"/>
                <a:gd name="T13" fmla="*/ 1 h 40"/>
                <a:gd name="T14" fmla="*/ 39 w 72"/>
                <a:gd name="T15" fmla="*/ 1 h 40"/>
                <a:gd name="T16" fmla="*/ 71 w 72"/>
                <a:gd name="T17" fmla="*/ 33 h 40"/>
                <a:gd name="T18" fmla="*/ 71 w 72"/>
                <a:gd name="T19" fmla="*/ 39 h 40"/>
                <a:gd name="T20" fmla="*/ 68 w 7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0">
                  <a:moveTo>
                    <a:pt x="68" y="40"/>
                  </a:moveTo>
                  <a:cubicBezTo>
                    <a:pt x="67" y="40"/>
                    <a:pt x="66" y="40"/>
                    <a:pt x="65" y="3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40"/>
                    <a:pt x="3" y="40"/>
                    <a:pt x="1" y="39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5"/>
                    <a:pt x="72" y="37"/>
                    <a:pt x="71" y="39"/>
                  </a:cubicBezTo>
                  <a:cubicBezTo>
                    <a:pt x="70" y="40"/>
                    <a:pt x="69" y="40"/>
                    <a:pt x="6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04"/>
            <p:cNvSpPr>
              <a:spLocks/>
            </p:cNvSpPr>
            <p:nvPr/>
          </p:nvSpPr>
          <p:spPr bwMode="auto">
            <a:xfrm>
              <a:off x="3579812" y="1095375"/>
              <a:ext cx="765176" cy="558800"/>
            </a:xfrm>
            <a:custGeom>
              <a:avLst/>
              <a:gdLst>
                <a:gd name="T0" fmla="*/ 178 w 240"/>
                <a:gd name="T1" fmla="*/ 176 h 176"/>
                <a:gd name="T2" fmla="*/ 152 w 240"/>
                <a:gd name="T3" fmla="*/ 176 h 176"/>
                <a:gd name="T4" fmla="*/ 148 w 240"/>
                <a:gd name="T5" fmla="*/ 172 h 176"/>
                <a:gd name="T6" fmla="*/ 152 w 240"/>
                <a:gd name="T7" fmla="*/ 168 h 176"/>
                <a:gd name="T8" fmla="*/ 178 w 240"/>
                <a:gd name="T9" fmla="*/ 168 h 176"/>
                <a:gd name="T10" fmla="*/ 232 w 240"/>
                <a:gd name="T11" fmla="*/ 111 h 176"/>
                <a:gd name="T12" fmla="*/ 174 w 240"/>
                <a:gd name="T13" fmla="*/ 54 h 176"/>
                <a:gd name="T14" fmla="*/ 171 w 240"/>
                <a:gd name="T15" fmla="*/ 54 h 176"/>
                <a:gd name="T16" fmla="*/ 166 w 240"/>
                <a:gd name="T17" fmla="*/ 51 h 176"/>
                <a:gd name="T18" fmla="*/ 105 w 240"/>
                <a:gd name="T19" fmla="*/ 8 h 176"/>
                <a:gd name="T20" fmla="*/ 39 w 240"/>
                <a:gd name="T21" fmla="*/ 73 h 176"/>
                <a:gd name="T22" fmla="*/ 40 w 240"/>
                <a:gd name="T23" fmla="*/ 82 h 176"/>
                <a:gd name="T24" fmla="*/ 37 w 240"/>
                <a:gd name="T25" fmla="*/ 87 h 176"/>
                <a:gd name="T26" fmla="*/ 8 w 240"/>
                <a:gd name="T27" fmla="*/ 126 h 176"/>
                <a:gd name="T28" fmla="*/ 50 w 240"/>
                <a:gd name="T29" fmla="*/ 168 h 176"/>
                <a:gd name="T30" fmla="*/ 96 w 240"/>
                <a:gd name="T31" fmla="*/ 168 h 176"/>
                <a:gd name="T32" fmla="*/ 100 w 240"/>
                <a:gd name="T33" fmla="*/ 172 h 176"/>
                <a:gd name="T34" fmla="*/ 96 w 240"/>
                <a:gd name="T35" fmla="*/ 176 h 176"/>
                <a:gd name="T36" fmla="*/ 50 w 240"/>
                <a:gd name="T37" fmla="*/ 176 h 176"/>
                <a:gd name="T38" fmla="*/ 0 w 240"/>
                <a:gd name="T39" fmla="*/ 126 h 176"/>
                <a:gd name="T40" fmla="*/ 31 w 240"/>
                <a:gd name="T41" fmla="*/ 80 h 176"/>
                <a:gd name="T42" fmla="*/ 31 w 240"/>
                <a:gd name="T43" fmla="*/ 73 h 176"/>
                <a:gd name="T44" fmla="*/ 105 w 240"/>
                <a:gd name="T45" fmla="*/ 0 h 176"/>
                <a:gd name="T46" fmla="*/ 173 w 240"/>
                <a:gd name="T47" fmla="*/ 46 h 176"/>
                <a:gd name="T48" fmla="*/ 174 w 240"/>
                <a:gd name="T49" fmla="*/ 46 h 176"/>
                <a:gd name="T50" fmla="*/ 240 w 240"/>
                <a:gd name="T51" fmla="*/ 111 h 176"/>
                <a:gd name="T52" fmla="*/ 178 w 240"/>
                <a:gd name="T5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0" h="176">
                  <a:moveTo>
                    <a:pt x="178" y="176"/>
                  </a:moveTo>
                  <a:cubicBezTo>
                    <a:pt x="152" y="176"/>
                    <a:pt x="152" y="176"/>
                    <a:pt x="152" y="176"/>
                  </a:cubicBezTo>
                  <a:cubicBezTo>
                    <a:pt x="150" y="176"/>
                    <a:pt x="148" y="174"/>
                    <a:pt x="148" y="172"/>
                  </a:cubicBezTo>
                  <a:cubicBezTo>
                    <a:pt x="148" y="170"/>
                    <a:pt x="150" y="168"/>
                    <a:pt x="152" y="168"/>
                  </a:cubicBezTo>
                  <a:cubicBezTo>
                    <a:pt x="178" y="168"/>
                    <a:pt x="178" y="168"/>
                    <a:pt x="178" y="168"/>
                  </a:cubicBezTo>
                  <a:cubicBezTo>
                    <a:pt x="212" y="168"/>
                    <a:pt x="232" y="139"/>
                    <a:pt x="232" y="111"/>
                  </a:cubicBezTo>
                  <a:cubicBezTo>
                    <a:pt x="232" y="79"/>
                    <a:pt x="206" y="54"/>
                    <a:pt x="174" y="54"/>
                  </a:cubicBezTo>
                  <a:cubicBezTo>
                    <a:pt x="173" y="54"/>
                    <a:pt x="172" y="54"/>
                    <a:pt x="171" y="54"/>
                  </a:cubicBezTo>
                  <a:cubicBezTo>
                    <a:pt x="169" y="54"/>
                    <a:pt x="167" y="53"/>
                    <a:pt x="166" y="51"/>
                  </a:cubicBezTo>
                  <a:cubicBezTo>
                    <a:pt x="157" y="25"/>
                    <a:pt x="132" y="8"/>
                    <a:pt x="105" y="8"/>
                  </a:cubicBezTo>
                  <a:cubicBezTo>
                    <a:pt x="68" y="8"/>
                    <a:pt x="39" y="37"/>
                    <a:pt x="39" y="73"/>
                  </a:cubicBezTo>
                  <a:cubicBezTo>
                    <a:pt x="39" y="76"/>
                    <a:pt x="39" y="79"/>
                    <a:pt x="40" y="82"/>
                  </a:cubicBezTo>
                  <a:cubicBezTo>
                    <a:pt x="40" y="84"/>
                    <a:pt x="39" y="86"/>
                    <a:pt x="37" y="87"/>
                  </a:cubicBezTo>
                  <a:cubicBezTo>
                    <a:pt x="20" y="92"/>
                    <a:pt x="8" y="108"/>
                    <a:pt x="8" y="126"/>
                  </a:cubicBezTo>
                  <a:cubicBezTo>
                    <a:pt x="8" y="149"/>
                    <a:pt x="27" y="168"/>
                    <a:pt x="50" y="168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8" y="168"/>
                    <a:pt x="100" y="170"/>
                    <a:pt x="100" y="172"/>
                  </a:cubicBezTo>
                  <a:cubicBezTo>
                    <a:pt x="100" y="174"/>
                    <a:pt x="98" y="176"/>
                    <a:pt x="96" y="176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23" y="176"/>
                    <a:pt x="0" y="154"/>
                    <a:pt x="0" y="126"/>
                  </a:cubicBezTo>
                  <a:cubicBezTo>
                    <a:pt x="0" y="106"/>
                    <a:pt x="12" y="88"/>
                    <a:pt x="31" y="80"/>
                  </a:cubicBezTo>
                  <a:cubicBezTo>
                    <a:pt x="31" y="78"/>
                    <a:pt x="31" y="75"/>
                    <a:pt x="31" y="73"/>
                  </a:cubicBezTo>
                  <a:cubicBezTo>
                    <a:pt x="31" y="33"/>
                    <a:pt x="64" y="0"/>
                    <a:pt x="105" y="0"/>
                  </a:cubicBezTo>
                  <a:cubicBezTo>
                    <a:pt x="135" y="0"/>
                    <a:pt x="162" y="18"/>
                    <a:pt x="173" y="46"/>
                  </a:cubicBezTo>
                  <a:cubicBezTo>
                    <a:pt x="173" y="46"/>
                    <a:pt x="174" y="46"/>
                    <a:pt x="174" y="46"/>
                  </a:cubicBezTo>
                  <a:cubicBezTo>
                    <a:pt x="210" y="46"/>
                    <a:pt x="240" y="75"/>
                    <a:pt x="240" y="111"/>
                  </a:cubicBezTo>
                  <a:cubicBezTo>
                    <a:pt x="240" y="143"/>
                    <a:pt x="217" y="176"/>
                    <a:pt x="178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44175" y="3627114"/>
            <a:ext cx="717590" cy="716099"/>
            <a:chOff x="1225626" y="8170886"/>
            <a:chExt cx="765178" cy="763589"/>
          </a:xfrm>
          <a:solidFill>
            <a:schemeClr val="accent1"/>
          </a:solidFill>
        </p:grpSpPr>
        <p:sp>
          <p:nvSpPr>
            <p:cNvPr id="39" name="Freeform 1464"/>
            <p:cNvSpPr>
              <a:spLocks/>
            </p:cNvSpPr>
            <p:nvPr/>
          </p:nvSpPr>
          <p:spPr bwMode="auto">
            <a:xfrm>
              <a:off x="1519315" y="8183586"/>
              <a:ext cx="25400" cy="219075"/>
            </a:xfrm>
            <a:custGeom>
              <a:avLst/>
              <a:gdLst>
                <a:gd name="T0" fmla="*/ 4 w 8"/>
                <a:gd name="T1" fmla="*/ 69 h 69"/>
                <a:gd name="T2" fmla="*/ 0 w 8"/>
                <a:gd name="T3" fmla="*/ 65 h 69"/>
                <a:gd name="T4" fmla="*/ 0 w 8"/>
                <a:gd name="T5" fmla="*/ 4 h 69"/>
                <a:gd name="T6" fmla="*/ 4 w 8"/>
                <a:gd name="T7" fmla="*/ 0 h 69"/>
                <a:gd name="T8" fmla="*/ 8 w 8"/>
                <a:gd name="T9" fmla="*/ 4 h 69"/>
                <a:gd name="T10" fmla="*/ 8 w 8"/>
                <a:gd name="T11" fmla="*/ 65 h 69"/>
                <a:gd name="T12" fmla="*/ 4 w 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9">
                  <a:moveTo>
                    <a:pt x="4" y="69"/>
                  </a:moveTo>
                  <a:cubicBezTo>
                    <a:pt x="2" y="69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7"/>
                    <a:pt x="6" y="69"/>
                    <a:pt x="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65"/>
            <p:cNvSpPr>
              <a:spLocks/>
            </p:cNvSpPr>
            <p:nvPr/>
          </p:nvSpPr>
          <p:spPr bwMode="auto">
            <a:xfrm>
              <a:off x="1671715" y="8183586"/>
              <a:ext cx="25400" cy="219075"/>
            </a:xfrm>
            <a:custGeom>
              <a:avLst/>
              <a:gdLst>
                <a:gd name="T0" fmla="*/ 4 w 8"/>
                <a:gd name="T1" fmla="*/ 69 h 69"/>
                <a:gd name="T2" fmla="*/ 0 w 8"/>
                <a:gd name="T3" fmla="*/ 65 h 69"/>
                <a:gd name="T4" fmla="*/ 0 w 8"/>
                <a:gd name="T5" fmla="*/ 4 h 69"/>
                <a:gd name="T6" fmla="*/ 4 w 8"/>
                <a:gd name="T7" fmla="*/ 0 h 69"/>
                <a:gd name="T8" fmla="*/ 8 w 8"/>
                <a:gd name="T9" fmla="*/ 4 h 69"/>
                <a:gd name="T10" fmla="*/ 8 w 8"/>
                <a:gd name="T11" fmla="*/ 65 h 69"/>
                <a:gd name="T12" fmla="*/ 4 w 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9">
                  <a:moveTo>
                    <a:pt x="4" y="69"/>
                  </a:moveTo>
                  <a:cubicBezTo>
                    <a:pt x="2" y="69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7"/>
                    <a:pt x="6" y="69"/>
                    <a:pt x="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66"/>
            <p:cNvSpPr>
              <a:spLocks/>
            </p:cNvSpPr>
            <p:nvPr/>
          </p:nvSpPr>
          <p:spPr bwMode="auto">
            <a:xfrm>
              <a:off x="1671715" y="8702700"/>
              <a:ext cx="25400" cy="219075"/>
            </a:xfrm>
            <a:custGeom>
              <a:avLst/>
              <a:gdLst>
                <a:gd name="T0" fmla="*/ 4 w 8"/>
                <a:gd name="T1" fmla="*/ 69 h 69"/>
                <a:gd name="T2" fmla="*/ 0 w 8"/>
                <a:gd name="T3" fmla="*/ 65 h 69"/>
                <a:gd name="T4" fmla="*/ 0 w 8"/>
                <a:gd name="T5" fmla="*/ 4 h 69"/>
                <a:gd name="T6" fmla="*/ 4 w 8"/>
                <a:gd name="T7" fmla="*/ 0 h 69"/>
                <a:gd name="T8" fmla="*/ 8 w 8"/>
                <a:gd name="T9" fmla="*/ 4 h 69"/>
                <a:gd name="T10" fmla="*/ 8 w 8"/>
                <a:gd name="T11" fmla="*/ 65 h 69"/>
                <a:gd name="T12" fmla="*/ 4 w 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9">
                  <a:moveTo>
                    <a:pt x="4" y="69"/>
                  </a:moveTo>
                  <a:cubicBezTo>
                    <a:pt x="2" y="69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7"/>
                    <a:pt x="6" y="69"/>
                    <a:pt x="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467"/>
            <p:cNvSpPr>
              <a:spLocks/>
            </p:cNvSpPr>
            <p:nvPr/>
          </p:nvSpPr>
          <p:spPr bwMode="auto">
            <a:xfrm>
              <a:off x="1519315" y="8702700"/>
              <a:ext cx="25400" cy="219075"/>
            </a:xfrm>
            <a:custGeom>
              <a:avLst/>
              <a:gdLst>
                <a:gd name="T0" fmla="*/ 4 w 8"/>
                <a:gd name="T1" fmla="*/ 69 h 69"/>
                <a:gd name="T2" fmla="*/ 0 w 8"/>
                <a:gd name="T3" fmla="*/ 65 h 69"/>
                <a:gd name="T4" fmla="*/ 0 w 8"/>
                <a:gd name="T5" fmla="*/ 4 h 69"/>
                <a:gd name="T6" fmla="*/ 4 w 8"/>
                <a:gd name="T7" fmla="*/ 0 h 69"/>
                <a:gd name="T8" fmla="*/ 8 w 8"/>
                <a:gd name="T9" fmla="*/ 4 h 69"/>
                <a:gd name="T10" fmla="*/ 8 w 8"/>
                <a:gd name="T11" fmla="*/ 65 h 69"/>
                <a:gd name="T12" fmla="*/ 4 w 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9">
                  <a:moveTo>
                    <a:pt x="4" y="69"/>
                  </a:moveTo>
                  <a:cubicBezTo>
                    <a:pt x="2" y="69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7"/>
                    <a:pt x="6" y="69"/>
                    <a:pt x="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468"/>
            <p:cNvSpPr>
              <a:spLocks/>
            </p:cNvSpPr>
            <p:nvPr/>
          </p:nvSpPr>
          <p:spPr bwMode="auto">
            <a:xfrm>
              <a:off x="1757441" y="8464574"/>
              <a:ext cx="220663" cy="25400"/>
            </a:xfrm>
            <a:custGeom>
              <a:avLst/>
              <a:gdLst>
                <a:gd name="T0" fmla="*/ 65 w 69"/>
                <a:gd name="T1" fmla="*/ 8 h 8"/>
                <a:gd name="T2" fmla="*/ 4 w 69"/>
                <a:gd name="T3" fmla="*/ 8 h 8"/>
                <a:gd name="T4" fmla="*/ 0 w 69"/>
                <a:gd name="T5" fmla="*/ 4 h 8"/>
                <a:gd name="T6" fmla="*/ 4 w 69"/>
                <a:gd name="T7" fmla="*/ 0 h 8"/>
                <a:gd name="T8" fmla="*/ 65 w 69"/>
                <a:gd name="T9" fmla="*/ 0 h 8"/>
                <a:gd name="T10" fmla="*/ 69 w 69"/>
                <a:gd name="T11" fmla="*/ 4 h 8"/>
                <a:gd name="T12" fmla="*/ 65 w 6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">
                  <a:moveTo>
                    <a:pt x="6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9" y="2"/>
                    <a:pt x="69" y="4"/>
                  </a:cubicBezTo>
                  <a:cubicBezTo>
                    <a:pt x="69" y="6"/>
                    <a:pt x="67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469"/>
            <p:cNvSpPr>
              <a:spLocks/>
            </p:cNvSpPr>
            <p:nvPr/>
          </p:nvSpPr>
          <p:spPr bwMode="auto">
            <a:xfrm>
              <a:off x="1757441" y="8616974"/>
              <a:ext cx="220663" cy="25400"/>
            </a:xfrm>
            <a:custGeom>
              <a:avLst/>
              <a:gdLst>
                <a:gd name="T0" fmla="*/ 65 w 69"/>
                <a:gd name="T1" fmla="*/ 8 h 8"/>
                <a:gd name="T2" fmla="*/ 4 w 69"/>
                <a:gd name="T3" fmla="*/ 8 h 8"/>
                <a:gd name="T4" fmla="*/ 0 w 69"/>
                <a:gd name="T5" fmla="*/ 4 h 8"/>
                <a:gd name="T6" fmla="*/ 4 w 69"/>
                <a:gd name="T7" fmla="*/ 0 h 8"/>
                <a:gd name="T8" fmla="*/ 65 w 69"/>
                <a:gd name="T9" fmla="*/ 0 h 8"/>
                <a:gd name="T10" fmla="*/ 69 w 69"/>
                <a:gd name="T11" fmla="*/ 4 h 8"/>
                <a:gd name="T12" fmla="*/ 65 w 6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">
                  <a:moveTo>
                    <a:pt x="6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9" y="2"/>
                    <a:pt x="69" y="4"/>
                  </a:cubicBezTo>
                  <a:cubicBezTo>
                    <a:pt x="69" y="6"/>
                    <a:pt x="67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70"/>
            <p:cNvSpPr>
              <a:spLocks/>
            </p:cNvSpPr>
            <p:nvPr/>
          </p:nvSpPr>
          <p:spPr bwMode="auto">
            <a:xfrm>
              <a:off x="1238326" y="8616974"/>
              <a:ext cx="220663" cy="25400"/>
            </a:xfrm>
            <a:custGeom>
              <a:avLst/>
              <a:gdLst>
                <a:gd name="T0" fmla="*/ 65 w 69"/>
                <a:gd name="T1" fmla="*/ 8 h 8"/>
                <a:gd name="T2" fmla="*/ 4 w 69"/>
                <a:gd name="T3" fmla="*/ 8 h 8"/>
                <a:gd name="T4" fmla="*/ 0 w 69"/>
                <a:gd name="T5" fmla="*/ 4 h 8"/>
                <a:gd name="T6" fmla="*/ 4 w 69"/>
                <a:gd name="T7" fmla="*/ 0 h 8"/>
                <a:gd name="T8" fmla="*/ 65 w 69"/>
                <a:gd name="T9" fmla="*/ 0 h 8"/>
                <a:gd name="T10" fmla="*/ 69 w 69"/>
                <a:gd name="T11" fmla="*/ 4 h 8"/>
                <a:gd name="T12" fmla="*/ 65 w 6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">
                  <a:moveTo>
                    <a:pt x="6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9" y="2"/>
                    <a:pt x="69" y="4"/>
                  </a:cubicBezTo>
                  <a:cubicBezTo>
                    <a:pt x="69" y="6"/>
                    <a:pt x="67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471"/>
            <p:cNvSpPr>
              <a:spLocks/>
            </p:cNvSpPr>
            <p:nvPr/>
          </p:nvSpPr>
          <p:spPr bwMode="auto">
            <a:xfrm>
              <a:off x="1238326" y="8464574"/>
              <a:ext cx="220663" cy="25400"/>
            </a:xfrm>
            <a:custGeom>
              <a:avLst/>
              <a:gdLst>
                <a:gd name="T0" fmla="*/ 65 w 69"/>
                <a:gd name="T1" fmla="*/ 8 h 8"/>
                <a:gd name="T2" fmla="*/ 4 w 69"/>
                <a:gd name="T3" fmla="*/ 8 h 8"/>
                <a:gd name="T4" fmla="*/ 0 w 69"/>
                <a:gd name="T5" fmla="*/ 4 h 8"/>
                <a:gd name="T6" fmla="*/ 4 w 69"/>
                <a:gd name="T7" fmla="*/ 0 h 8"/>
                <a:gd name="T8" fmla="*/ 65 w 69"/>
                <a:gd name="T9" fmla="*/ 0 h 8"/>
                <a:gd name="T10" fmla="*/ 69 w 69"/>
                <a:gd name="T11" fmla="*/ 4 h 8"/>
                <a:gd name="T12" fmla="*/ 65 w 6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">
                  <a:moveTo>
                    <a:pt x="6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9" y="2"/>
                    <a:pt x="69" y="4"/>
                  </a:cubicBezTo>
                  <a:cubicBezTo>
                    <a:pt x="69" y="6"/>
                    <a:pt x="67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472"/>
            <p:cNvSpPr>
              <a:spLocks noEditPoints="1"/>
            </p:cNvSpPr>
            <p:nvPr/>
          </p:nvSpPr>
          <p:spPr bwMode="auto">
            <a:xfrm>
              <a:off x="1225626" y="8170886"/>
              <a:ext cx="765178" cy="763589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73"/>
            <p:cNvSpPr>
              <a:spLocks noEditPoints="1"/>
            </p:cNvSpPr>
            <p:nvPr/>
          </p:nvSpPr>
          <p:spPr bwMode="auto">
            <a:xfrm>
              <a:off x="1417714" y="8361387"/>
              <a:ext cx="381001" cy="382588"/>
            </a:xfrm>
            <a:custGeom>
              <a:avLst/>
              <a:gdLst>
                <a:gd name="T0" fmla="*/ 60 w 120"/>
                <a:gd name="T1" fmla="*/ 120 h 120"/>
                <a:gd name="T2" fmla="*/ 0 w 120"/>
                <a:gd name="T3" fmla="*/ 60 h 120"/>
                <a:gd name="T4" fmla="*/ 60 w 120"/>
                <a:gd name="T5" fmla="*/ 0 h 120"/>
                <a:gd name="T6" fmla="*/ 120 w 120"/>
                <a:gd name="T7" fmla="*/ 60 h 120"/>
                <a:gd name="T8" fmla="*/ 60 w 120"/>
                <a:gd name="T9" fmla="*/ 120 h 120"/>
                <a:gd name="T10" fmla="*/ 60 w 120"/>
                <a:gd name="T11" fmla="*/ 8 h 120"/>
                <a:gd name="T12" fmla="*/ 8 w 120"/>
                <a:gd name="T13" fmla="*/ 60 h 120"/>
                <a:gd name="T14" fmla="*/ 60 w 120"/>
                <a:gd name="T15" fmla="*/ 112 h 120"/>
                <a:gd name="T16" fmla="*/ 112 w 120"/>
                <a:gd name="T17" fmla="*/ 60 h 120"/>
                <a:gd name="T18" fmla="*/ 60 w 120"/>
                <a:gd name="T19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lose/>
                  <a:moveTo>
                    <a:pt x="60" y="8"/>
                  </a:moveTo>
                  <a:cubicBezTo>
                    <a:pt x="31" y="8"/>
                    <a:pt x="8" y="31"/>
                    <a:pt x="8" y="60"/>
                  </a:cubicBezTo>
                  <a:cubicBezTo>
                    <a:pt x="8" y="89"/>
                    <a:pt x="31" y="112"/>
                    <a:pt x="60" y="112"/>
                  </a:cubicBezTo>
                  <a:cubicBezTo>
                    <a:pt x="89" y="112"/>
                    <a:pt x="112" y="89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993999" y="4577530"/>
            <a:ext cx="2017942" cy="1255728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Every step is a session in progress</a:t>
            </a:r>
            <a:endParaRPr lang="fr-FR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1203" y="2946868"/>
            <a:ext cx="2017942" cy="164352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Concealed fall detection and alert system</a:t>
            </a:r>
            <a:endParaRPr lang="fr-FR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573354" y="2170527"/>
            <a:ext cx="853640" cy="566732"/>
            <a:chOff x="4981576" y="5357813"/>
            <a:chExt cx="765176" cy="508000"/>
          </a:xfrm>
          <a:solidFill>
            <a:schemeClr val="accent1"/>
          </a:solidFill>
        </p:grpSpPr>
        <p:sp>
          <p:nvSpPr>
            <p:cNvPr id="61" name="Freeform 832"/>
            <p:cNvSpPr>
              <a:spLocks/>
            </p:cNvSpPr>
            <p:nvPr/>
          </p:nvSpPr>
          <p:spPr bwMode="auto">
            <a:xfrm>
              <a:off x="4981576" y="5357813"/>
              <a:ext cx="765176" cy="266700"/>
            </a:xfrm>
            <a:custGeom>
              <a:avLst/>
              <a:gdLst>
                <a:gd name="T0" fmla="*/ 236 w 240"/>
                <a:gd name="T1" fmla="*/ 84 h 84"/>
                <a:gd name="T2" fmla="*/ 232 w 240"/>
                <a:gd name="T3" fmla="*/ 80 h 84"/>
                <a:gd name="T4" fmla="*/ 120 w 240"/>
                <a:gd name="T5" fmla="*/ 8 h 84"/>
                <a:gd name="T6" fmla="*/ 8 w 240"/>
                <a:gd name="T7" fmla="*/ 80 h 84"/>
                <a:gd name="T8" fmla="*/ 4 w 240"/>
                <a:gd name="T9" fmla="*/ 84 h 84"/>
                <a:gd name="T10" fmla="*/ 0 w 240"/>
                <a:gd name="T11" fmla="*/ 80 h 84"/>
                <a:gd name="T12" fmla="*/ 120 w 240"/>
                <a:gd name="T13" fmla="*/ 0 h 84"/>
                <a:gd name="T14" fmla="*/ 240 w 240"/>
                <a:gd name="T15" fmla="*/ 80 h 84"/>
                <a:gd name="T16" fmla="*/ 236 w 240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4">
                  <a:moveTo>
                    <a:pt x="236" y="84"/>
                  </a:moveTo>
                  <a:cubicBezTo>
                    <a:pt x="234" y="84"/>
                    <a:pt x="232" y="82"/>
                    <a:pt x="232" y="80"/>
                  </a:cubicBezTo>
                  <a:cubicBezTo>
                    <a:pt x="232" y="65"/>
                    <a:pt x="197" y="8"/>
                    <a:pt x="120" y="8"/>
                  </a:cubicBezTo>
                  <a:cubicBezTo>
                    <a:pt x="43" y="8"/>
                    <a:pt x="8" y="65"/>
                    <a:pt x="8" y="80"/>
                  </a:cubicBezTo>
                  <a:cubicBezTo>
                    <a:pt x="8" y="82"/>
                    <a:pt x="6" y="84"/>
                    <a:pt x="4" y="84"/>
                  </a:cubicBezTo>
                  <a:cubicBezTo>
                    <a:pt x="2" y="84"/>
                    <a:pt x="0" y="82"/>
                    <a:pt x="0" y="80"/>
                  </a:cubicBezTo>
                  <a:cubicBezTo>
                    <a:pt x="0" y="61"/>
                    <a:pt x="37" y="0"/>
                    <a:pt x="120" y="0"/>
                  </a:cubicBezTo>
                  <a:cubicBezTo>
                    <a:pt x="203" y="0"/>
                    <a:pt x="240" y="61"/>
                    <a:pt x="240" y="80"/>
                  </a:cubicBezTo>
                  <a:cubicBezTo>
                    <a:pt x="240" y="82"/>
                    <a:pt x="238" y="84"/>
                    <a:pt x="23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833"/>
            <p:cNvSpPr>
              <a:spLocks/>
            </p:cNvSpPr>
            <p:nvPr/>
          </p:nvSpPr>
          <p:spPr bwMode="auto">
            <a:xfrm>
              <a:off x="4981576" y="5599113"/>
              <a:ext cx="765176" cy="266700"/>
            </a:xfrm>
            <a:custGeom>
              <a:avLst/>
              <a:gdLst>
                <a:gd name="T0" fmla="*/ 120 w 240"/>
                <a:gd name="T1" fmla="*/ 84 h 84"/>
                <a:gd name="T2" fmla="*/ 0 w 240"/>
                <a:gd name="T3" fmla="*/ 4 h 84"/>
                <a:gd name="T4" fmla="*/ 4 w 240"/>
                <a:gd name="T5" fmla="*/ 0 h 84"/>
                <a:gd name="T6" fmla="*/ 8 w 240"/>
                <a:gd name="T7" fmla="*/ 4 h 84"/>
                <a:gd name="T8" fmla="*/ 120 w 240"/>
                <a:gd name="T9" fmla="*/ 76 h 84"/>
                <a:gd name="T10" fmla="*/ 232 w 240"/>
                <a:gd name="T11" fmla="*/ 4 h 84"/>
                <a:gd name="T12" fmla="*/ 236 w 240"/>
                <a:gd name="T13" fmla="*/ 0 h 84"/>
                <a:gd name="T14" fmla="*/ 240 w 240"/>
                <a:gd name="T15" fmla="*/ 4 h 84"/>
                <a:gd name="T16" fmla="*/ 120 w 240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4">
                  <a:moveTo>
                    <a:pt x="120" y="84"/>
                  </a:moveTo>
                  <a:cubicBezTo>
                    <a:pt x="37" y="84"/>
                    <a:pt x="0" y="23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9"/>
                    <a:pt x="43" y="76"/>
                    <a:pt x="120" y="76"/>
                  </a:cubicBezTo>
                  <a:cubicBezTo>
                    <a:pt x="197" y="76"/>
                    <a:pt x="232" y="19"/>
                    <a:pt x="232" y="4"/>
                  </a:cubicBezTo>
                  <a:cubicBezTo>
                    <a:pt x="232" y="2"/>
                    <a:pt x="234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23"/>
                    <a:pt x="203" y="84"/>
                    <a:pt x="12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34"/>
            <p:cNvSpPr>
              <a:spLocks noEditPoints="1"/>
            </p:cNvSpPr>
            <p:nvPr/>
          </p:nvSpPr>
          <p:spPr bwMode="auto">
            <a:xfrm>
              <a:off x="5211764" y="5459413"/>
              <a:ext cx="306388" cy="304800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8 h 96"/>
                <a:gd name="T12" fmla="*/ 8 w 96"/>
                <a:gd name="T13" fmla="*/ 48 h 96"/>
                <a:gd name="T14" fmla="*/ 48 w 96"/>
                <a:gd name="T15" fmla="*/ 88 h 96"/>
                <a:gd name="T16" fmla="*/ 88 w 96"/>
                <a:gd name="T17" fmla="*/ 48 h 96"/>
                <a:gd name="T18" fmla="*/ 48 w 96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222587" y="722742"/>
            <a:ext cx="2161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Features</a:t>
            </a:r>
          </a:p>
        </p:txBody>
      </p:sp>
      <p:pic>
        <p:nvPicPr>
          <p:cNvPr id="51" name="Picture 2" descr="E:\Google Drive\סמסטר 10\תכנון מוצרים ביו רפואיים\SOBR\Untitled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3" y="138794"/>
            <a:ext cx="797356" cy="7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5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E:\Google Drive\סמסטר 10\תכנון מוצרים ביו רפואיים\SOBR\Untitled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3" y="138794"/>
            <a:ext cx="797356" cy="7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Google Drive\סמסטר 10\תכנון מוצרים ביו רפואיים\SOBR\Inso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750345"/>
            <a:ext cx="8047038" cy="55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8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82342" y="466447"/>
            <a:ext cx="5205412" cy="701731"/>
          </a:xfrm>
        </p:spPr>
        <p:txBody>
          <a:bodyPr/>
          <a:lstStyle/>
          <a:p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Go-To-</a:t>
            </a:r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Market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43940378"/>
              </p:ext>
            </p:extLst>
          </p:nvPr>
        </p:nvGraphicFramePr>
        <p:xfrm>
          <a:off x="849086" y="1776637"/>
          <a:ext cx="10344150" cy="369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1145" y="3069769"/>
            <a:ext cx="2114550" cy="1089529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$73.2B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313" y="1417864"/>
            <a:ext cx="2114550" cy="56143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$5.6B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2534" y="1990185"/>
            <a:ext cx="2114550" cy="56143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$17.6B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6313" y="5233307"/>
            <a:ext cx="2114550" cy="56143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$50B</a:t>
            </a:r>
          </a:p>
        </p:txBody>
      </p:sp>
      <p:pic>
        <p:nvPicPr>
          <p:cNvPr id="16" name="Picture 2" descr="E:\Google Drive\סמסטר 10\תכנון מוצרים ביו רפואיים\SOBR\Untitled-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3" y="138794"/>
            <a:ext cx="797356" cy="7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E3E93-538F-4B63-ADD2-E78F7FD238D5}"/>
              </a:ext>
            </a:extLst>
          </p:cNvPr>
          <p:cNvSpPr txBox="1"/>
          <p:nvPr/>
        </p:nvSpPr>
        <p:spPr>
          <a:xfrm>
            <a:off x="849086" y="338656"/>
            <a:ext cx="3611984" cy="82952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Regulation?</a:t>
            </a:r>
          </a:p>
        </p:txBody>
      </p:sp>
    </p:spTree>
    <p:extLst>
      <p:ext uri="{BB962C8B-B14F-4D97-AF65-F5344CB8AC3E}">
        <p14:creationId xmlns:p14="http://schemas.microsoft.com/office/powerpoint/2010/main" val="393505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308100"/>
            <a:ext cx="9472066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E:\Google Drive\סמסטר 10\תכנון מוצרים ביו רפואיים\SOBR\Untitled-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3" y="138794"/>
            <a:ext cx="797356" cy="7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882987" y="349563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Landscape</a:t>
            </a:r>
          </a:p>
        </p:txBody>
      </p:sp>
    </p:spTree>
    <p:extLst>
      <p:ext uri="{BB962C8B-B14F-4D97-AF65-F5344CB8AC3E}">
        <p14:creationId xmlns:p14="http://schemas.microsoft.com/office/powerpoint/2010/main" val="237820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44588" y="825500"/>
            <a:ext cx="5345112" cy="701731"/>
          </a:xfrm>
        </p:spPr>
        <p:txBody>
          <a:bodyPr/>
          <a:lstStyle/>
          <a:p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Patents?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Picture 2" descr="E:\Google Drive\סמסטר 10\תכנון מוצרים ביו רפואיים\SOBR\Untitled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3" y="138794"/>
            <a:ext cx="797356" cy="7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65916" y="1746488"/>
            <a:ext cx="8889397" cy="4031873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KR101803393 (B1) ― 2017-11-30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WO2018032365 (A1) ― 2018-02-22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CN107014377 (A) ― 2017-08-04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KR20170053222 (A) ― 2017-05-16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48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50118" y="3299975"/>
            <a:ext cx="1692000" cy="947952"/>
            <a:chOff x="950118" y="4402115"/>
            <a:chExt cx="1692000" cy="947952"/>
          </a:xfrm>
        </p:grpSpPr>
        <p:sp>
          <p:nvSpPr>
            <p:cNvPr id="9" name="TextBox 8"/>
            <p:cNvSpPr txBox="1"/>
            <p:nvPr/>
          </p:nvSpPr>
          <p:spPr>
            <a:xfrm>
              <a:off x="950118" y="4402115"/>
              <a:ext cx="1692000" cy="523221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</a:rPr>
                <a:t>07/2018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0118" y="4925335"/>
              <a:ext cx="1692000" cy="424732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Introduction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475" y="5048134"/>
            <a:ext cx="364329" cy="364329"/>
            <a:chOff x="3173014" y="2956717"/>
            <a:chExt cx="944566" cy="944566"/>
          </a:xfrm>
        </p:grpSpPr>
        <p:sp>
          <p:nvSpPr>
            <p:cNvPr id="24" name="Oval 23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>
            <a:stCxn id="24" idx="6"/>
          </p:cNvCxnSpPr>
          <p:nvPr/>
        </p:nvCxnSpPr>
        <p:spPr>
          <a:xfrm>
            <a:off x="1138804" y="5230299"/>
            <a:ext cx="1525751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61884" y="5048134"/>
            <a:ext cx="364329" cy="364329"/>
            <a:chOff x="3173014" y="2956717"/>
            <a:chExt cx="944566" cy="944566"/>
          </a:xfrm>
        </p:grpSpPr>
        <p:sp>
          <p:nvSpPr>
            <p:cNvPr id="51" name="Oval 50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/>
          <p:cNvCxnSpPr>
            <a:stCxn id="51" idx="6"/>
          </p:cNvCxnSpPr>
          <p:nvPr/>
        </p:nvCxnSpPr>
        <p:spPr>
          <a:xfrm>
            <a:off x="3026213" y="5230299"/>
            <a:ext cx="1525751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 rot="21399114">
            <a:off x="4549293" y="5048134"/>
            <a:ext cx="364329" cy="364329"/>
            <a:chOff x="3173014" y="2956717"/>
            <a:chExt cx="944566" cy="944566"/>
          </a:xfrm>
        </p:grpSpPr>
        <p:sp>
          <p:nvSpPr>
            <p:cNvPr id="55" name="Oval 54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Connector 56"/>
          <p:cNvCxnSpPr>
            <a:stCxn id="55" idx="6"/>
          </p:cNvCxnSpPr>
          <p:nvPr/>
        </p:nvCxnSpPr>
        <p:spPr>
          <a:xfrm>
            <a:off x="4913311" y="5219660"/>
            <a:ext cx="1526062" cy="10639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6436701" y="5048134"/>
            <a:ext cx="364329" cy="364329"/>
            <a:chOff x="3173014" y="2956717"/>
            <a:chExt cx="944566" cy="944566"/>
          </a:xfrm>
        </p:grpSpPr>
        <p:sp>
          <p:nvSpPr>
            <p:cNvPr id="59" name="Oval 58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Connector 60"/>
          <p:cNvCxnSpPr>
            <a:stCxn id="59" idx="6"/>
          </p:cNvCxnSpPr>
          <p:nvPr/>
        </p:nvCxnSpPr>
        <p:spPr>
          <a:xfrm>
            <a:off x="6801030" y="5230299"/>
            <a:ext cx="1525751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 rot="21402791">
            <a:off x="8324110" y="5048134"/>
            <a:ext cx="364329" cy="364329"/>
            <a:chOff x="3173014" y="2956717"/>
            <a:chExt cx="944566" cy="944566"/>
          </a:xfrm>
        </p:grpSpPr>
        <p:sp>
          <p:nvSpPr>
            <p:cNvPr id="63" name="Oval 6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Connector 64"/>
          <p:cNvCxnSpPr>
            <a:stCxn id="63" idx="6"/>
          </p:cNvCxnSpPr>
          <p:nvPr/>
        </p:nvCxnSpPr>
        <p:spPr>
          <a:xfrm>
            <a:off x="8688139" y="5219855"/>
            <a:ext cx="1526051" cy="10444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10211519" y="5048134"/>
            <a:ext cx="364329" cy="364329"/>
            <a:chOff x="3173014" y="2956717"/>
            <a:chExt cx="944566" cy="944566"/>
          </a:xfrm>
        </p:grpSpPr>
        <p:sp>
          <p:nvSpPr>
            <p:cNvPr id="67" name="Oval 66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" name="Straight Connector 69"/>
          <p:cNvCxnSpPr>
            <a:stCxn id="24" idx="0"/>
            <a:endCxn id="9" idx="1"/>
          </p:cNvCxnSpPr>
          <p:nvPr/>
        </p:nvCxnSpPr>
        <p:spPr>
          <a:xfrm flipH="1" flipV="1">
            <a:off x="950118" y="3561586"/>
            <a:ext cx="6522" cy="1486548"/>
          </a:xfrm>
          <a:prstGeom prst="line">
            <a:avLst/>
          </a:prstGeom>
          <a:ln w="3175"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0"/>
            <a:endCxn id="75" idx="1"/>
          </p:cNvCxnSpPr>
          <p:nvPr/>
        </p:nvCxnSpPr>
        <p:spPr>
          <a:xfrm flipH="1" flipV="1">
            <a:off x="2844048" y="2624883"/>
            <a:ext cx="1" cy="2423251"/>
          </a:xfrm>
          <a:prstGeom prst="line">
            <a:avLst/>
          </a:prstGeom>
          <a:ln w="3175"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844048" y="2363272"/>
            <a:ext cx="1692000" cy="1280350"/>
            <a:chOff x="2836350" y="2745247"/>
            <a:chExt cx="1692000" cy="1280350"/>
          </a:xfrm>
        </p:grpSpPr>
        <p:sp>
          <p:nvSpPr>
            <p:cNvPr id="75" name="TextBox 74"/>
            <p:cNvSpPr txBox="1"/>
            <p:nvPr/>
          </p:nvSpPr>
          <p:spPr>
            <a:xfrm>
              <a:off x="2836350" y="2745247"/>
              <a:ext cx="1692000" cy="523221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>
              <a:defPPr>
                <a:defRPr lang="fr-FR"/>
              </a:defPPr>
              <a:lvl1pPr>
                <a:defRPr sz="2800">
                  <a:solidFill>
                    <a:schemeClr val="accent1"/>
                  </a:solidFill>
                </a:defRPr>
              </a:lvl1pPr>
            </a:lstStyle>
            <a:p>
              <a:r>
                <a:rPr lang="en-US" dirty="0"/>
                <a:t>10/2018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36350" y="3268467"/>
              <a:ext cx="1692000" cy="757130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>
              <a:defPPr>
                <a:defRPr lang="fr-FR"/>
              </a:defPPr>
              <a:lvl1pPr>
                <a:lnSpc>
                  <a:spcPct val="120000"/>
                </a:lnSpc>
                <a:defRPr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Setting up a Company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17028" y="3299975"/>
            <a:ext cx="1692000" cy="917110"/>
            <a:chOff x="4717028" y="4402115"/>
            <a:chExt cx="1692000" cy="917110"/>
          </a:xfrm>
        </p:grpSpPr>
        <p:sp>
          <p:nvSpPr>
            <p:cNvPr id="82" name="TextBox 81"/>
            <p:cNvSpPr txBox="1"/>
            <p:nvPr/>
          </p:nvSpPr>
          <p:spPr>
            <a:xfrm>
              <a:off x="4717028" y="4402115"/>
              <a:ext cx="1692000" cy="523221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01/2019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717028" y="4925335"/>
              <a:ext cx="1692000" cy="393890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Partnerships</a:t>
              </a:r>
            </a:p>
          </p:txBody>
        </p:sp>
      </p:grpSp>
      <p:cxnSp>
        <p:nvCxnSpPr>
          <p:cNvPr id="84" name="Straight Connector 83"/>
          <p:cNvCxnSpPr>
            <a:stCxn id="55" idx="0"/>
            <a:endCxn id="82" idx="1"/>
          </p:cNvCxnSpPr>
          <p:nvPr/>
        </p:nvCxnSpPr>
        <p:spPr>
          <a:xfrm flipH="1" flipV="1">
            <a:off x="4717028" y="3561586"/>
            <a:ext cx="3791" cy="1486859"/>
          </a:xfrm>
          <a:prstGeom prst="line">
            <a:avLst/>
          </a:prstGeom>
          <a:ln w="3175"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483938" y="3299975"/>
            <a:ext cx="1692000" cy="947952"/>
            <a:chOff x="8483938" y="4402115"/>
            <a:chExt cx="1692000" cy="947952"/>
          </a:xfrm>
        </p:grpSpPr>
        <p:sp>
          <p:nvSpPr>
            <p:cNvPr id="85" name="TextBox 84"/>
            <p:cNvSpPr txBox="1"/>
            <p:nvPr/>
          </p:nvSpPr>
          <p:spPr>
            <a:xfrm>
              <a:off x="8483938" y="4402115"/>
              <a:ext cx="1692000" cy="523221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05/2019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483938" y="4925335"/>
              <a:ext cx="1692000" cy="424732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Beta</a:t>
              </a:r>
            </a:p>
          </p:txBody>
        </p:sp>
      </p:grpSp>
      <p:cxnSp>
        <p:nvCxnSpPr>
          <p:cNvPr id="87" name="Straight Connector 86"/>
          <p:cNvCxnSpPr>
            <a:stCxn id="63" idx="0"/>
            <a:endCxn id="85" idx="1"/>
          </p:cNvCxnSpPr>
          <p:nvPr/>
        </p:nvCxnSpPr>
        <p:spPr>
          <a:xfrm flipH="1" flipV="1">
            <a:off x="8483938" y="3561586"/>
            <a:ext cx="11893" cy="1486848"/>
          </a:xfrm>
          <a:prstGeom prst="line">
            <a:avLst/>
          </a:prstGeom>
          <a:ln w="3175"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9" idx="0"/>
            <a:endCxn id="89" idx="1"/>
          </p:cNvCxnSpPr>
          <p:nvPr/>
        </p:nvCxnSpPr>
        <p:spPr>
          <a:xfrm flipV="1">
            <a:off x="6618866" y="2624883"/>
            <a:ext cx="3668" cy="2423251"/>
          </a:xfrm>
          <a:prstGeom prst="line">
            <a:avLst/>
          </a:prstGeom>
          <a:ln w="3175"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622533" y="2363272"/>
            <a:ext cx="2203061" cy="917110"/>
            <a:chOff x="6622533" y="2745247"/>
            <a:chExt cx="2203061" cy="917110"/>
          </a:xfrm>
        </p:grpSpPr>
        <p:sp>
          <p:nvSpPr>
            <p:cNvPr id="89" name="TextBox 88"/>
            <p:cNvSpPr txBox="1"/>
            <p:nvPr/>
          </p:nvSpPr>
          <p:spPr>
            <a:xfrm>
              <a:off x="6622534" y="2745247"/>
              <a:ext cx="1692000" cy="523221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>
              <a:defPPr>
                <a:defRPr lang="fr-FR"/>
              </a:defPPr>
              <a:lvl1pPr>
                <a:defRPr sz="2800">
                  <a:solidFill>
                    <a:schemeClr val="accent1"/>
                  </a:solidFill>
                </a:defRPr>
              </a:lvl1pPr>
            </a:lstStyle>
            <a:p>
              <a:r>
                <a:rPr lang="en-US" dirty="0"/>
                <a:t>04/2019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22533" y="3268467"/>
              <a:ext cx="2203061" cy="393890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>
              <a:defPPr>
                <a:defRPr lang="fr-FR"/>
              </a:defPPr>
              <a:lvl1pPr>
                <a:lnSpc>
                  <a:spcPct val="120000"/>
                </a:lnSpc>
                <a:defRPr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MVP</a:t>
              </a:r>
            </a:p>
          </p:txBody>
        </p:sp>
      </p:grpSp>
      <p:cxnSp>
        <p:nvCxnSpPr>
          <p:cNvPr id="91" name="Straight Connector 90"/>
          <p:cNvCxnSpPr>
            <a:stCxn id="67" idx="0"/>
            <a:endCxn id="92" idx="1"/>
          </p:cNvCxnSpPr>
          <p:nvPr/>
        </p:nvCxnSpPr>
        <p:spPr>
          <a:xfrm flipV="1">
            <a:off x="10393684" y="2624883"/>
            <a:ext cx="10889" cy="2423251"/>
          </a:xfrm>
          <a:prstGeom prst="line">
            <a:avLst/>
          </a:prstGeom>
          <a:ln w="3175"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0404573" y="2363272"/>
            <a:ext cx="1692000" cy="947952"/>
            <a:chOff x="10404573" y="2745247"/>
            <a:chExt cx="1692000" cy="947952"/>
          </a:xfrm>
        </p:grpSpPr>
        <p:sp>
          <p:nvSpPr>
            <p:cNvPr id="92" name="TextBox 91"/>
            <p:cNvSpPr txBox="1"/>
            <p:nvPr/>
          </p:nvSpPr>
          <p:spPr>
            <a:xfrm>
              <a:off x="10404573" y="2745247"/>
              <a:ext cx="1692000" cy="523221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>
              <a:defPPr>
                <a:defRPr lang="fr-FR"/>
              </a:defPPr>
              <a:lvl1pPr>
                <a:defRPr sz="2800">
                  <a:solidFill>
                    <a:schemeClr val="accent1"/>
                  </a:solidFill>
                </a:defRPr>
              </a:lvl1pPr>
            </a:lstStyle>
            <a:p>
              <a:r>
                <a:rPr lang="en-US" dirty="0"/>
                <a:t>07/2019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404573" y="3268467"/>
              <a:ext cx="1691999" cy="424732"/>
            </a:xfrm>
            <a:prstGeom prst="rect">
              <a:avLst/>
            </a:prstGeom>
            <a:noFill/>
          </p:spPr>
          <p:txBody>
            <a:bodyPr wrap="square" lIns="108000" rtlCol="0">
              <a:spAutoFit/>
            </a:bodyPr>
            <a:lstStyle>
              <a:defPPr>
                <a:defRPr lang="fr-FR"/>
              </a:defPPr>
              <a:lvl1pPr>
                <a:lnSpc>
                  <a:spcPct val="120000"/>
                </a:lnSpc>
                <a:defRPr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/>
                <a:t>Launch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4481512" cy="701731"/>
          </a:xfrm>
        </p:spPr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Roadmap</a:t>
            </a:r>
            <a:endParaRPr lang="en-US" dirty="0">
              <a:solidFill>
                <a:srgbClr val="1ABC9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271693" y="4966019"/>
            <a:ext cx="1143000" cy="5337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9" name="Notched Right Arrow 48"/>
          <p:cNvSpPr/>
          <p:nvPr/>
        </p:nvSpPr>
        <p:spPr>
          <a:xfrm>
            <a:off x="5075086" y="4966019"/>
            <a:ext cx="1143000" cy="5337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9" name="Notched Right Arrow 68"/>
          <p:cNvSpPr/>
          <p:nvPr/>
        </p:nvSpPr>
        <p:spPr>
          <a:xfrm>
            <a:off x="3173389" y="4966019"/>
            <a:ext cx="1143000" cy="5337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1" name="Notched Right Arrow 70"/>
          <p:cNvSpPr/>
          <p:nvPr/>
        </p:nvSpPr>
        <p:spPr>
          <a:xfrm>
            <a:off x="6976783" y="4966019"/>
            <a:ext cx="1143000" cy="5337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FE1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2" name="Notched Right Arrow 71"/>
          <p:cNvSpPr/>
          <p:nvPr/>
        </p:nvSpPr>
        <p:spPr>
          <a:xfrm>
            <a:off x="8878479" y="4966019"/>
            <a:ext cx="1143000" cy="533700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74" name="Picture 2" descr="E:\Google Drive\סמסטר 10\תכנון מוצרים ביו רפואיים\SOBR\Untitled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3" y="138794"/>
            <a:ext cx="797356" cy="7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1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5345112" cy="701731"/>
          </a:xfrm>
        </p:spPr>
        <p:txBody>
          <a:bodyPr/>
          <a:lstStyle/>
          <a:p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Team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" b="171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839787" y="3813028"/>
            <a:ext cx="2736000" cy="845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 Fine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CEO</a:t>
            </a:r>
          </a:p>
        </p:txBody>
      </p:sp>
      <p:sp>
        <p:nvSpPr>
          <p:cNvPr id="9" name="Rectangle 8"/>
          <p:cNvSpPr/>
          <p:nvPr/>
        </p:nvSpPr>
        <p:spPr>
          <a:xfrm>
            <a:off x="839787" y="4757670"/>
            <a:ext cx="2736000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Frondeo</a:t>
            </a:r>
          </a:p>
          <a:p>
            <a:pPr algn="ctr">
              <a:spcAft>
                <a:spcPts val="1200"/>
              </a:spcAft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Co-</a:t>
            </a:r>
            <a:r>
              <a:rPr lang="fr-FR" b="1" dirty="0" err="1">
                <a:solidFill>
                  <a:schemeClr val="tx1"/>
                </a:solidFill>
                <a:latin typeface="+mj-lt"/>
              </a:rPr>
              <a:t>Founder</a:t>
            </a:r>
            <a:endParaRPr lang="fr-FR" b="1" dirty="0">
              <a:solidFill>
                <a:schemeClr val="tx1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fr-FR" i="1" dirty="0">
                <a:solidFill>
                  <a:schemeClr val="tx1"/>
                </a:solidFill>
                <a:latin typeface="+mj-lt"/>
              </a:rPr>
              <a:t>solfine2@gmail.com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88645" y="3817482"/>
            <a:ext cx="2736000" cy="845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Roei</a:t>
            </a:r>
            <a:r>
              <a:rPr lang="fr-F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Zigelman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88645" y="4762124"/>
            <a:ext cx="2736000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>
                <a:solidFill>
                  <a:schemeClr val="tx1"/>
                </a:solidFill>
                <a:cs typeface="Segoe UI" panose="020B0502040204020203" pitchFamily="34" charset="0"/>
              </a:rPr>
              <a:t>A</a:t>
            </a:r>
            <a:r>
              <a:rPr lang="en-US" b="1" dirty="0">
                <a:solidFill>
                  <a:schemeClr val="tx1"/>
                </a:solidFill>
                <a:cs typeface="Segoe UI" panose="020B0502040204020203" pitchFamily="34" charset="0"/>
              </a:rPr>
              <a:t>p</a:t>
            </a:r>
            <a:r>
              <a:rPr lang="fr-FR" b="1" dirty="0" err="1">
                <a:solidFill>
                  <a:schemeClr val="tx1"/>
                </a:solidFill>
                <a:cs typeface="Segoe UI" panose="020B0502040204020203" pitchFamily="34" charset="0"/>
              </a:rPr>
              <a:t>plied</a:t>
            </a:r>
            <a:r>
              <a:rPr lang="fr-FR" b="1" dirty="0">
                <a:solidFill>
                  <a:schemeClr val="tx1"/>
                </a:solidFill>
                <a:cs typeface="Segoe UI" panose="020B0502040204020203" pitchFamily="34" charset="0"/>
              </a:rPr>
              <a:t> M.</a:t>
            </a:r>
            <a:endParaRPr lang="fr-FR" b="1" dirty="0">
              <a:solidFill>
                <a:schemeClr val="tx1"/>
              </a:solidFill>
              <a:latin typeface="+mj-lt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App. </a:t>
            </a:r>
            <a:r>
              <a:rPr lang="fr-FR" b="1" dirty="0" err="1">
                <a:solidFill>
                  <a:schemeClr val="tx1"/>
                </a:solidFill>
                <a:latin typeface="+mj-lt"/>
              </a:rPr>
              <a:t>Engineer</a:t>
            </a:r>
            <a:endParaRPr lang="fr-FR" b="1" dirty="0">
              <a:solidFill>
                <a:schemeClr val="tx1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fr-FR" i="1" dirty="0">
                <a:solidFill>
                  <a:schemeClr val="tx1"/>
                </a:solidFill>
                <a:latin typeface="+mj-lt"/>
              </a:rPr>
              <a:t>roeizig@gmail.com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19445" y="3813028"/>
            <a:ext cx="2736000" cy="845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r>
              <a:rPr lang="fr-FR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Shaviv</a:t>
            </a:r>
            <a:endParaRPr lang="fr-FR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19445" y="4757670"/>
            <a:ext cx="2736000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Smart </a:t>
            </a:r>
            <a:r>
              <a:rPr lang="fr-FR" b="1" dirty="0" err="1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Medical</a:t>
            </a:r>
            <a:r>
              <a:rPr lang="fr-FR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Systems</a:t>
            </a:r>
            <a:endParaRPr lang="fr-FR" b="1" dirty="0">
              <a:solidFill>
                <a:schemeClr val="tx1"/>
              </a:solidFill>
              <a:latin typeface="+mj-lt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fr-FR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R&amp;D</a:t>
            </a:r>
            <a:endParaRPr lang="fr-FR" b="1" dirty="0">
              <a:solidFill>
                <a:schemeClr val="tx1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fr-FR" i="1" dirty="0">
                <a:solidFill>
                  <a:schemeClr val="tx1"/>
                </a:solidFill>
                <a:latin typeface="+mj-lt"/>
              </a:rPr>
              <a:t>shavivor@gmail.com </a:t>
            </a:r>
          </a:p>
        </p:txBody>
      </p:sp>
      <p:pic>
        <p:nvPicPr>
          <p:cNvPr id="21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r="1971"/>
          <a:stretch>
            <a:fillRect/>
          </a:stretch>
        </p:blipFill>
        <p:spPr>
          <a:xfrm>
            <a:off x="6700536" y="1911707"/>
            <a:ext cx="1588275" cy="1588275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26674" y="3817482"/>
            <a:ext cx="2736000" cy="845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 </a:t>
            </a:r>
            <a:r>
              <a:rPr lang="fr-FR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Torteman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CTO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26674" y="4762124"/>
            <a:ext cx="2736000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 err="1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BioPuremax</a:t>
            </a:r>
            <a:endParaRPr lang="fr-FR" b="1" dirty="0">
              <a:solidFill>
                <a:schemeClr val="tx1"/>
              </a:solidFill>
              <a:latin typeface="+mj-lt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fr-FR" b="1" dirty="0">
                <a:solidFill>
                  <a:schemeClr val="tx1"/>
                </a:solidFill>
                <a:latin typeface="+mj-lt"/>
              </a:rPr>
              <a:t>R&amp;D</a:t>
            </a:r>
          </a:p>
          <a:p>
            <a:pPr algn="ctr">
              <a:spcAft>
                <a:spcPts val="1200"/>
              </a:spcAft>
            </a:pPr>
            <a:r>
              <a:rPr lang="fr-FR" i="1" dirty="0">
                <a:solidFill>
                  <a:schemeClr val="tx1"/>
                </a:solidFill>
                <a:latin typeface="+mj-lt"/>
              </a:rPr>
              <a:t>bentorteman@gmail.com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1261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r="7322"/>
          <a:stretch>
            <a:fillRect/>
          </a:stretch>
        </p:blipFill>
        <p:spPr>
          <a:xfrm>
            <a:off x="4062413" y="1855788"/>
            <a:ext cx="1589087" cy="1589087"/>
          </a:xfrm>
        </p:spPr>
      </p:pic>
      <p:pic>
        <p:nvPicPr>
          <p:cNvPr id="24" name="Picture 2" descr="E:\Google Drive\סמסטר 10\תכנון מוצרים ביו רפואיים\SOBR\Untitled-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13" y="138794"/>
            <a:ext cx="797356" cy="7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5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A520563873D4EB8CBD5344A351BEB" ma:contentTypeVersion="0" ma:contentTypeDescription="Crée un document." ma:contentTypeScope="" ma:versionID="005ce72954985de94fc750614f2007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6883d0f3030e52908f9a4448a35c0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457E87-E546-449E-A4D1-371201992E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14EDAB-351E-4851-B148-260C81C29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BF5EC3-CBCF-41C7-846F-A9B4B81CCEA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189</Words>
  <Application>Microsoft Office PowerPoint</Application>
  <PresentationFormat>Widescreen</PresentationFormat>
  <Paragraphs>76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Peetch by Slidor</dc:title>
  <dc:creator>Slidor</dc:creator>
  <cp:keywords>PowerPoint, Slidor, Template, Pitch</cp:keywords>
  <cp:lastModifiedBy>Bayo Eisape</cp:lastModifiedBy>
  <cp:revision>183</cp:revision>
  <dcterms:created xsi:type="dcterms:W3CDTF">2015-10-12T10:51:44Z</dcterms:created>
  <dcterms:modified xsi:type="dcterms:W3CDTF">2018-12-14T17:14:39Z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0x01010005FA520563873D4EB8CBD5344A351BEB</vt:lpwstr>
  </property>
</Properties>
</file>