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F5681AC-CA58-4F2F-AFFE-98689A82517C}">
  <a:tblStyle styleId="{EF5681AC-CA58-4F2F-AFFE-98689A8251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b4ff439b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b4ff439b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5bed8152e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5bed8152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b4ff439b4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b4ff439b4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pass some Regulations tests for implantable devices. You definility don’t want your arm to pain or swell after a impalbtable drug delivery system implanted in your arm.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5bed8152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5bed8152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4ff439b4_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4ff439b4_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8005b0f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8005b0f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5bed8152e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5bed8152e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5bed8152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5bed8152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58005b0f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58005b0f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bed8152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bed8152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b4ff439b4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b4ff439b4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4ff439b4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4ff439b4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I’ll show you some fancy technologies in this device. This is the structure of a device with a flexible substrate ,a metal coil ,a MEMS based AC-DC module and a drug loaded Conducting polymer.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9778562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9778562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we made a prototype with a MCU a tx coil and a rx coil.You can see the energy passed to the r coil under the control of MCU.MCU + tx coil for a simulation of phone . RX coil for simulation of coil and AC_DC circuit of device.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bed8152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5bed8152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5bed8152e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5bed8152e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03150" y="2613450"/>
            <a:ext cx="7337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Implantable Drug Delivery Device</a:t>
            </a:r>
            <a:r>
              <a:rPr b="1" lang="en" sz="2400">
                <a:solidFill>
                  <a:srgbClr val="FFFFFF"/>
                </a:solidFill>
              </a:rPr>
              <a:t> 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03150" y="3263800"/>
            <a:ext cx="7337700" cy="13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Wenhao Yao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Yinghao Li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Junjun Chen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34125"/>
            <a:ext cx="2754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2D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of Biomedical </a:t>
            </a:r>
            <a:endParaRPr b="1" sz="1800">
              <a:solidFill>
                <a:srgbClr val="002D7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2D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Instruments and Systems</a:t>
            </a:r>
            <a:endParaRPr sz="1800">
              <a:solidFill>
                <a:srgbClr val="002D7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8825" y="1211837"/>
            <a:ext cx="3946350" cy="15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2375250" y="506100"/>
            <a:ext cx="6333900" cy="1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Market</a:t>
            </a:r>
            <a:endParaRPr b="1" sz="2400">
              <a:solidFill>
                <a:srgbClr val="FFFFFF"/>
              </a:solidFill>
            </a:endParaRPr>
          </a:p>
          <a:p>
            <a:pPr indent="-355600" lvl="0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$17 Billion Market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8.5% Annual Growth Rate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$34 Billion Expected by 2024</a:t>
            </a:r>
            <a:endParaRPr b="1" sz="2000">
              <a:solidFill>
                <a:srgbClr val="CFE2F3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2D72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2375250" y="2246375"/>
            <a:ext cx="6333900" cy="1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Competition</a:t>
            </a:r>
            <a:endParaRPr b="1" sz="2400">
              <a:solidFill>
                <a:srgbClr val="FFFFFF"/>
              </a:solidFill>
            </a:endParaRPr>
          </a:p>
          <a:p>
            <a:pPr indent="-355600" lvl="0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Boston Scientific Corporation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Bausch and Lomb Inc.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Teleflex</a:t>
            </a:r>
            <a:endParaRPr b="1" sz="2000">
              <a:solidFill>
                <a:srgbClr val="CFE2F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CFE2F3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688" y="2162950"/>
            <a:ext cx="5063014" cy="278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2404075" y="1080800"/>
            <a:ext cx="4645500" cy="3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b="1" lang="en" sz="2400">
                <a:solidFill>
                  <a:schemeClr val="lt1"/>
                </a:solidFill>
              </a:rPr>
              <a:t>Implants Testing</a:t>
            </a:r>
            <a:endParaRPr b="1"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b="1" lang="en" sz="2000">
                <a:solidFill>
                  <a:srgbClr val="CFE2F3"/>
                </a:solidFill>
              </a:rPr>
              <a:t>In vivo immune response</a:t>
            </a:r>
            <a:endParaRPr b="1"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b="1" lang="en" sz="2000">
                <a:solidFill>
                  <a:srgbClr val="CFE2F3"/>
                </a:solidFill>
              </a:rPr>
              <a:t>In vitro cell toxicity</a:t>
            </a:r>
            <a:endParaRPr b="1" sz="20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CFE2F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b="1" lang="en" sz="2400">
                <a:solidFill>
                  <a:schemeClr val="lt1"/>
                </a:solidFill>
              </a:rPr>
              <a:t>Drug Delivery Testing</a:t>
            </a:r>
            <a:endParaRPr b="1" sz="2400"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b="1" lang="en" sz="2000">
                <a:solidFill>
                  <a:srgbClr val="CFE2F3"/>
                </a:solidFill>
              </a:rPr>
              <a:t>Plasma concentration </a:t>
            </a:r>
            <a:endParaRPr sz="18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2D72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2404075" y="463400"/>
            <a:ext cx="5472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Regulations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1380000" y="835650"/>
            <a:ext cx="52812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chemeClr val="lt1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/>
        </p:nvSpPr>
        <p:spPr>
          <a:xfrm>
            <a:off x="2380600" y="506100"/>
            <a:ext cx="6201600" cy="41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HR</a:t>
            </a:r>
            <a:endParaRPr b="1" sz="24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Team of 3-5 with different specialities by Jan 2020</a:t>
            </a:r>
            <a:r>
              <a:rPr lang="en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Funding </a:t>
            </a:r>
            <a:endParaRPr b="1" sz="24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Seed-stage funding by Mar 2020</a:t>
            </a:r>
            <a:endParaRPr b="1" sz="20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Product</a:t>
            </a:r>
            <a:r>
              <a:rPr b="1" lang="en" sz="2000">
                <a:solidFill>
                  <a:srgbClr val="CFE2F3"/>
                </a:solidFill>
              </a:rPr>
              <a:t> </a:t>
            </a:r>
            <a:endParaRPr b="1" sz="2000">
              <a:solidFill>
                <a:srgbClr val="CFE2F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First prototype released in May 2021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2D72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6"/>
          <p:cNvGraphicFramePr/>
          <p:nvPr/>
        </p:nvGraphicFramePr>
        <p:xfrm>
          <a:off x="3037550" y="114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{EF5681AC-CA58-4F2F-AFFE-98689A82517C}</a:tableStyleId>
              </a:tblPr>
              <a:tblGrid>
                <a:gridCol w="2411325"/>
                <a:gridCol w="2411325"/>
              </a:tblGrid>
              <a:tr h="3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Expenses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               Amount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Marketing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            $50,000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Product developing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            $250,000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Manufacturing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            $150,000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FDA preparation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            $20,000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Additional fee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            $100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Total 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          </a:t>
                      </a: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  $470,100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4" name="Google Shape;144;p26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2D72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2375250" y="506100"/>
            <a:ext cx="5472600" cy="4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Business Model</a:t>
            </a:r>
            <a:endParaRPr b="1" sz="24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Service fee: shared with physicians</a:t>
            </a:r>
            <a:endParaRPr b="1" sz="2000">
              <a:solidFill>
                <a:srgbClr val="CFE2F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D</a:t>
            </a:r>
            <a:r>
              <a:rPr b="1" lang="en" sz="2000">
                <a:solidFill>
                  <a:srgbClr val="CFE2F3"/>
                </a:solidFill>
              </a:rPr>
              <a:t>iscounts: attracts customers</a:t>
            </a:r>
            <a:endParaRPr b="1" sz="2000">
              <a:solidFill>
                <a:srgbClr val="CFE2F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2F3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Bundle Sales</a:t>
            </a:r>
            <a:endParaRPr b="1" sz="2000">
              <a:solidFill>
                <a:srgbClr val="CFE2F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CFE2F3"/>
              </a:solidFill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2D72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025" y="2122700"/>
            <a:ext cx="3833026" cy="262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380000" y="835650"/>
            <a:ext cx="52812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BACKGROUND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2D72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FINANCIALS</a:t>
            </a:r>
            <a:endParaRPr b="1" sz="1800">
              <a:solidFill>
                <a:srgbClr val="CFE2F3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375250" y="506100"/>
            <a:ext cx="5472600" cy="41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G</a:t>
            </a:r>
            <a:r>
              <a:rPr b="1" lang="en" sz="2400">
                <a:solidFill>
                  <a:srgbClr val="FFFFFF"/>
                </a:solidFill>
              </a:rPr>
              <a:t>lobal</a:t>
            </a:r>
            <a:r>
              <a:rPr b="1" lang="en" sz="2400">
                <a:solidFill>
                  <a:srgbClr val="FFFFFF"/>
                </a:solidFill>
              </a:rPr>
              <a:t> </a:t>
            </a:r>
            <a:r>
              <a:rPr b="1" lang="en" sz="2400">
                <a:solidFill>
                  <a:srgbClr val="FFFFFF"/>
                </a:solidFill>
              </a:rPr>
              <a:t>Problem</a:t>
            </a:r>
            <a:endParaRPr b="1" sz="2400">
              <a:solidFill>
                <a:srgbClr val="FFFFFF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Non-adherence of patient medication</a:t>
            </a:r>
            <a:endParaRPr sz="2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People Suffered </a:t>
            </a:r>
            <a:endParaRPr b="1" sz="2400">
              <a:solidFill>
                <a:srgbClr val="FFFFFF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Decreases treatment effectiveness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Worsens disease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Causes death</a:t>
            </a:r>
            <a:endParaRPr b="1" sz="2000">
              <a:solidFill>
                <a:srgbClr val="CFE2F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System Impaired </a:t>
            </a:r>
            <a:endParaRPr b="1" sz="2400">
              <a:solidFill>
                <a:srgbClr val="FFFFFF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290 billion dollars added in US alone</a:t>
            </a:r>
            <a:endParaRPr b="1" sz="20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1380000" y="835650"/>
            <a:ext cx="52812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SOLUTION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2375250" y="506100"/>
            <a:ext cx="5472600" cy="41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I</a:t>
            </a:r>
            <a:r>
              <a:rPr b="1" lang="en" sz="2400">
                <a:solidFill>
                  <a:schemeClr val="lt1"/>
                </a:solidFill>
              </a:rPr>
              <a:t>DDD:</a:t>
            </a:r>
            <a:r>
              <a:rPr b="1" lang="en" sz="2000">
                <a:solidFill>
                  <a:srgbClr val="CFE2F3"/>
                </a:solidFill>
              </a:rPr>
              <a:t> implantable drug delivery platform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Groundbreaking integration of ICP and IMD</a:t>
            </a:r>
            <a:endParaRPr b="1" sz="2000">
              <a:solidFill>
                <a:srgbClr val="CFE2F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T</a:t>
            </a:r>
            <a:r>
              <a:rPr b="1" lang="en" sz="2400">
                <a:solidFill>
                  <a:schemeClr val="lt1"/>
                </a:solidFill>
              </a:rPr>
              <a:t>he</a:t>
            </a:r>
            <a:r>
              <a:rPr b="1" lang="en" sz="2400">
                <a:solidFill>
                  <a:schemeClr val="lt1"/>
                </a:solidFill>
              </a:rPr>
              <a:t> End: </a:t>
            </a:r>
            <a:r>
              <a:rPr b="1" lang="en" sz="2000">
                <a:solidFill>
                  <a:srgbClr val="CFE2F3"/>
                </a:solidFill>
              </a:rPr>
              <a:t>medication non-adherence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Convenience: controlled wirelessly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Precision: delivers exact amount 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Longevity: lasts for years </a:t>
            </a:r>
            <a:endParaRPr b="1" sz="2000">
              <a:solidFill>
                <a:srgbClr val="CFE2F3"/>
              </a:solidFill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2D72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2556475" y="387200"/>
            <a:ext cx="5472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Implantable Drug Delivery Device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025" y="3578863"/>
            <a:ext cx="317182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1950" y="835650"/>
            <a:ext cx="3886670" cy="262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5">
            <a:alphaModFix/>
          </a:blip>
          <a:srcRect b="41971" l="0" r="0" t="0"/>
          <a:stretch/>
        </p:blipFill>
        <p:spPr>
          <a:xfrm>
            <a:off x="5890975" y="3578875"/>
            <a:ext cx="3000300" cy="143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8"/>
          <p:cNvCxnSpPr/>
          <p:nvPr/>
        </p:nvCxnSpPr>
        <p:spPr>
          <a:xfrm flipH="1">
            <a:off x="5089900" y="2239575"/>
            <a:ext cx="535800" cy="1725300"/>
          </a:xfrm>
          <a:prstGeom prst="straightConnector1">
            <a:avLst/>
          </a:prstGeom>
          <a:noFill/>
          <a:ln cap="flat" cmpd="sng" w="38100">
            <a:solidFill>
              <a:srgbClr val="002D7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8"/>
          <p:cNvCxnSpPr/>
          <p:nvPr/>
        </p:nvCxnSpPr>
        <p:spPr>
          <a:xfrm>
            <a:off x="6493675" y="2250275"/>
            <a:ext cx="857400" cy="1671600"/>
          </a:xfrm>
          <a:prstGeom prst="straightConnector1">
            <a:avLst/>
          </a:prstGeom>
          <a:noFill/>
          <a:ln cap="flat" cmpd="sng" w="38100">
            <a:solidFill>
              <a:srgbClr val="002D7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" name="Google Shape;90;p18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2D72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27794" l="17580" r="0" t="19202"/>
          <a:stretch/>
        </p:blipFill>
        <p:spPr>
          <a:xfrm>
            <a:off x="3304675" y="956734"/>
            <a:ext cx="4274851" cy="36656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4151700" y="956725"/>
            <a:ext cx="840600" cy="8133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2564400" y="295225"/>
            <a:ext cx="5472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First Prototype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700" y="1515500"/>
            <a:ext cx="3527975" cy="21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3225" y="1515500"/>
            <a:ext cx="2814599" cy="211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2D72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564400" y="1071750"/>
            <a:ext cx="5270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</a:rPr>
              <a:t>Patients</a:t>
            </a:r>
            <a:endParaRPr b="1" sz="2400">
              <a:solidFill>
                <a:schemeClr val="lt1"/>
              </a:solidFill>
            </a:endParaRPr>
          </a:p>
          <a:p>
            <a:pPr indent="-355600" lvl="0" marL="6286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Self-manage their disease or condition</a:t>
            </a:r>
            <a:endParaRPr b="1" sz="2000">
              <a:solidFill>
                <a:srgbClr val="CFE2F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Doctors</a:t>
            </a:r>
            <a:endParaRPr b="1" sz="24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Automate simple tasks for healthcare providers</a:t>
            </a:r>
            <a:endParaRPr b="1" sz="20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1380000" y="835650"/>
            <a:ext cx="52812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2375250" y="506100"/>
            <a:ext cx="5472600" cy="29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Variety of Applications</a:t>
            </a:r>
            <a:endParaRPr b="1" sz="2400">
              <a:solidFill>
                <a:srgbClr val="FFFFFF"/>
              </a:solidFill>
            </a:endParaRPr>
          </a:p>
          <a:p>
            <a:pPr indent="-355600" lvl="0" marL="628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Women’s health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Oncology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Pain management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Infectious disease </a:t>
            </a:r>
            <a:endParaRPr b="1" sz="2000">
              <a:solidFill>
                <a:srgbClr val="CFE2F3"/>
              </a:solidFill>
            </a:endParaRPr>
          </a:p>
          <a:p>
            <a:pPr indent="-355600" lvl="0" marL="6286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1" lang="en" sz="2000">
                <a:solidFill>
                  <a:srgbClr val="CFE2F3"/>
                </a:solidFill>
              </a:rPr>
              <a:t>Central nervous system disorders</a:t>
            </a:r>
            <a:endParaRPr b="1" sz="2000">
              <a:solidFill>
                <a:srgbClr val="CFE2F3"/>
              </a:solidFill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0" y="835650"/>
            <a:ext cx="25644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BACKGROUND</a:t>
            </a:r>
            <a:endParaRPr b="1" sz="1800">
              <a:solidFill>
                <a:srgbClr val="002D7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E2F3"/>
                </a:solidFill>
              </a:rPr>
              <a:t>SOLUTION</a:t>
            </a:r>
            <a:endParaRPr b="1" sz="1800">
              <a:solidFill>
                <a:srgbClr val="CFE2F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2D72"/>
                </a:solidFill>
              </a:rPr>
              <a:t>OPPORTUNITY</a:t>
            </a:r>
            <a:endParaRPr b="1" sz="1800">
              <a:solidFill>
                <a:srgbClr val="CFE2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CFE2F3"/>
                </a:solidFill>
              </a:rPr>
              <a:t>MILESTONES</a:t>
            </a:r>
            <a:endParaRPr b="1" sz="1800">
              <a:solidFill>
                <a:srgbClr val="CFE2F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