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Lato" panose="020B0604020202020204" charset="0"/>
      <p:regular r:id="rId17"/>
      <p:bold r:id="rId18"/>
      <p:italic r:id="rId19"/>
      <p:boldItalic r:id="rId20"/>
    </p:embeddedFont>
    <p:embeddedFont>
      <p:font typeface="Montserrat"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A339DF-8FD1-4956-9DC8-EBADB82C03E6}">
  <a:tblStyle styleId="{FAA339DF-8FD1-4956-9DC8-EBADB82C03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419970A-4382-4B85-AA3D-E2AB7C8F813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7fbf65f0_2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7fbf65f0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a6c4f4158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a6c4f415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a71cc1eed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a71cc1eed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a6c4f4158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a6c4f415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a7742d6e2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a7742d6e2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a6c4f41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a6c4f41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a7742d6e2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a7742d6e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Frailty cardio vascular stuff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a6c4f4158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a6c4f415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Cardiac stats</a:t>
            </a:r>
            <a:endParaRPr/>
          </a:p>
          <a:p>
            <a:pPr marL="0" lvl="0" indent="0" algn="l" rtl="0">
              <a:spcBef>
                <a:spcPts val="0"/>
              </a:spcBef>
              <a:spcAft>
                <a:spcPts val="0"/>
              </a:spcAft>
              <a:buNone/>
            </a:pPr>
            <a:r>
              <a:rPr lang="en"/>
              <a:t>“About 610,000 people die of heart disease in the United States every year–that’s 1 in every 4 deaths.”</a:t>
            </a:r>
            <a:endParaRPr/>
          </a:p>
          <a:p>
            <a:pPr marL="0" lvl="0" indent="0" algn="l" rtl="0">
              <a:spcBef>
                <a:spcPts val="0"/>
              </a:spcBef>
              <a:spcAft>
                <a:spcPts val="0"/>
              </a:spcAft>
              <a:buNone/>
            </a:pPr>
            <a:r>
              <a:rPr lang="en"/>
              <a:t>“the AHA reports that most cases are preventable by early detection and leading a more heart-healthy lifestyle.”</a:t>
            </a:r>
            <a:endParaRPr/>
          </a:p>
          <a:p>
            <a:pPr marL="0" lvl="0" indent="0" algn="l" rtl="0">
              <a:spcBef>
                <a:spcPts val="0"/>
              </a:spcBef>
              <a:spcAft>
                <a:spcPts val="0"/>
              </a:spcAft>
              <a:buNone/>
            </a:pPr>
            <a:endParaRPr/>
          </a:p>
          <a:p>
            <a:pPr marL="0" lvl="0" indent="0" algn="l" rtl="0">
              <a:spcBef>
                <a:spcPts val="0"/>
              </a:spcBef>
              <a:spcAft>
                <a:spcPts val="0"/>
              </a:spcAft>
              <a:buNone/>
            </a:pPr>
            <a:r>
              <a:rPr lang="en"/>
              <a:t>Personal story: My grandma showed up for her routine six month checkup and was told she needed to go straight to the ER to have Triple bypass surgery (ask mom for more details on this)</a:t>
            </a:r>
            <a:endParaRPr/>
          </a:p>
          <a:p>
            <a:pPr marL="0" lvl="0" indent="0" algn="l" rtl="0">
              <a:spcBef>
                <a:spcPts val="0"/>
              </a:spcBef>
              <a:spcAft>
                <a:spcPts val="0"/>
              </a:spcAft>
              <a:buNone/>
            </a:pPr>
            <a:endParaRPr/>
          </a:p>
          <a:p>
            <a:pPr marL="0" lvl="0" indent="0" algn="l" rtl="0">
              <a:spcBef>
                <a:spcPts val="0"/>
              </a:spcBef>
              <a:spcAft>
                <a:spcPts val="0"/>
              </a:spcAft>
              <a:buNone/>
            </a:pPr>
            <a:r>
              <a:rPr lang="en"/>
              <a:t>Frailty stats</a:t>
            </a:r>
            <a:endParaRPr/>
          </a:p>
          <a:p>
            <a:pPr marL="0" lvl="0" indent="0" algn="l" rtl="0">
              <a:spcBef>
                <a:spcPts val="0"/>
              </a:spcBef>
              <a:spcAft>
                <a:spcPts val="0"/>
              </a:spcAft>
              <a:buNone/>
            </a:pPr>
            <a:r>
              <a:rPr lang="en"/>
              <a:t>“One in four Americans aged 65+ falls each year.”</a:t>
            </a:r>
            <a:endParaRPr/>
          </a:p>
          <a:p>
            <a:pPr marL="0" lvl="0" indent="0" algn="l" rtl="0">
              <a:spcBef>
                <a:spcPts val="0"/>
              </a:spcBef>
              <a:spcAft>
                <a:spcPts val="0"/>
              </a:spcAft>
              <a:buNone/>
            </a:pPr>
            <a:r>
              <a:rPr lang="en"/>
              <a:t>“Falls are the leading cause of fatal and non-fatal injuries for older Americans.”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57bdf0c61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57bdf0c61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 out specifics.  Explain while the research is very well proven in Cardivascular stuff it is less proven in X, Y, and Z.  Grip Strength still new lots of studies still on going.  As more studies publish our analytical tool will be able to say more things.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a6c4f4158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a6c4f4158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57bdf0c61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57bdf0c6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TODO take all the details out of the bottom part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57bdf0c61_0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57bdf0c61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they can make a handheld EKG for $100 we should really be able to do better than $50 maybe adjust to 40 to match the SQUEGG as basically our hardware is the same but our software will be different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71cc1eed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71cc1ee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also include fall statistics here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a6c4f4158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a6c4f415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idx="4294967295"/>
          </p:nvPr>
        </p:nvSpPr>
        <p:spPr>
          <a:xfrm>
            <a:off x="2839050" y="1622325"/>
            <a:ext cx="5518500" cy="16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a:t>GripTrack</a:t>
            </a:r>
            <a:endParaRPr sz="8000"/>
          </a:p>
        </p:txBody>
      </p:sp>
      <p:sp>
        <p:nvSpPr>
          <p:cNvPr id="135" name="Google Shape;135;p13"/>
          <p:cNvSpPr txBox="1">
            <a:spLocks noGrp="1"/>
          </p:cNvSpPr>
          <p:nvPr>
            <p:ph type="subTitle" idx="4294967295"/>
          </p:nvPr>
        </p:nvSpPr>
        <p:spPr>
          <a:xfrm>
            <a:off x="4399925" y="3924925"/>
            <a:ext cx="4154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Dimitri Herr, Chang Hwan Choi, Teresa George</a:t>
            </a:r>
            <a:endParaRPr/>
          </a:p>
        </p:txBody>
      </p:sp>
      <p:pic>
        <p:nvPicPr>
          <p:cNvPr id="136" name="Google Shape;136;p13"/>
          <p:cNvPicPr preferRelativeResize="0"/>
          <p:nvPr/>
        </p:nvPicPr>
        <p:blipFill>
          <a:blip r:embed="rId3">
            <a:alphaModFix/>
          </a:blip>
          <a:stretch>
            <a:fillRect/>
          </a:stretch>
        </p:blipFill>
        <p:spPr>
          <a:xfrm rot="5399996">
            <a:off x="559458" y="714060"/>
            <a:ext cx="2145625" cy="25856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Google Shape;203;p22"/>
          <p:cNvGraphicFramePr/>
          <p:nvPr/>
        </p:nvGraphicFramePr>
        <p:xfrm>
          <a:off x="536625" y="2740825"/>
          <a:ext cx="3000000" cy="3000000"/>
        </p:xfrm>
        <a:graphic>
          <a:graphicData uri="http://schemas.openxmlformats.org/drawingml/2006/table">
            <a:tbl>
              <a:tblPr>
                <a:noFill/>
                <a:tableStyleId>{FAA339DF-8FD1-4956-9DC8-EBADB82C03E6}</a:tableStyleId>
              </a:tblPr>
              <a:tblGrid>
                <a:gridCol w="2083175">
                  <a:extLst>
                    <a:ext uri="{9D8B030D-6E8A-4147-A177-3AD203B41FA5}">
                      <a16:colId xmlns:a16="http://schemas.microsoft.com/office/drawing/2014/main" val="20000"/>
                    </a:ext>
                  </a:extLst>
                </a:gridCol>
                <a:gridCol w="1286500">
                  <a:extLst>
                    <a:ext uri="{9D8B030D-6E8A-4147-A177-3AD203B41FA5}">
                      <a16:colId xmlns:a16="http://schemas.microsoft.com/office/drawing/2014/main" val="20001"/>
                    </a:ext>
                  </a:extLst>
                </a:gridCol>
                <a:gridCol w="1209675">
                  <a:extLst>
                    <a:ext uri="{9D8B030D-6E8A-4147-A177-3AD203B41FA5}">
                      <a16:colId xmlns:a16="http://schemas.microsoft.com/office/drawing/2014/main" val="20002"/>
                    </a:ext>
                  </a:extLst>
                </a:gridCol>
              </a:tblGrid>
              <a:tr h="330200">
                <a:tc>
                  <a:txBody>
                    <a:bodyPr/>
                    <a:lstStyle/>
                    <a:p>
                      <a:pPr marL="0" lvl="0" indent="0" algn="l" rtl="0">
                        <a:spcBef>
                          <a:spcPts val="0"/>
                        </a:spcBef>
                        <a:spcAft>
                          <a:spcPts val="0"/>
                        </a:spcAft>
                        <a:buNone/>
                      </a:pPr>
                      <a:r>
                        <a:rPr lang="en" sz="1200" b="1">
                          <a:solidFill>
                            <a:srgbClr val="FFFFFF"/>
                          </a:solidFill>
                          <a:latin typeface="Lato"/>
                          <a:ea typeface="Lato"/>
                          <a:cs typeface="Lato"/>
                          <a:sym typeface="Lato"/>
                        </a:rPr>
                        <a:t>App Version</a:t>
                      </a:r>
                      <a:endParaRPr sz="1200" b="1">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rgbClr val="FFFFFF"/>
                          </a:solidFill>
                          <a:latin typeface="Lato"/>
                          <a:ea typeface="Lato"/>
                          <a:cs typeface="Lato"/>
                          <a:sym typeface="Lato"/>
                        </a:rPr>
                        <a:t>Free</a:t>
                      </a:r>
                      <a:endParaRPr sz="1200" b="1">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rgbClr val="FFFFFF"/>
                          </a:solidFill>
                          <a:latin typeface="Lato"/>
                          <a:ea typeface="Lato"/>
                          <a:cs typeface="Lato"/>
                          <a:sym typeface="Lato"/>
                        </a:rPr>
                        <a:t>Paid</a:t>
                      </a:r>
                      <a:endParaRPr sz="1200" b="1">
                        <a:solidFill>
                          <a:srgbClr val="FFFFFF"/>
                        </a:solidFill>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65725">
                <a:tc>
                  <a:txBody>
                    <a:bodyPr/>
                    <a:lstStyle/>
                    <a:p>
                      <a:pPr marL="0" lvl="0" indent="0" algn="l" rtl="0">
                        <a:spcBef>
                          <a:spcPts val="0"/>
                        </a:spcBef>
                        <a:spcAft>
                          <a:spcPts val="0"/>
                        </a:spcAft>
                        <a:buNone/>
                      </a:pPr>
                      <a:r>
                        <a:rPr lang="en" sz="1200">
                          <a:solidFill>
                            <a:srgbClr val="FFFFFF"/>
                          </a:solidFill>
                          <a:latin typeface="Lato"/>
                          <a:ea typeface="Lato"/>
                          <a:cs typeface="Lato"/>
                          <a:sym typeface="Lato"/>
                        </a:rPr>
                        <a:t>Grip strength measurement</a:t>
                      </a:r>
                      <a:endParaRPr sz="12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lt2"/>
                    </a:solidFill>
                  </a:tcPr>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1"/>
                  </a:ext>
                </a:extLst>
              </a:tr>
              <a:tr h="365725">
                <a:tc>
                  <a:txBody>
                    <a:bodyPr/>
                    <a:lstStyle/>
                    <a:p>
                      <a:pPr marL="0" lvl="0" indent="0" algn="l" rtl="0">
                        <a:spcBef>
                          <a:spcPts val="0"/>
                        </a:spcBef>
                        <a:spcAft>
                          <a:spcPts val="0"/>
                        </a:spcAft>
                        <a:buNone/>
                      </a:pPr>
                      <a:r>
                        <a:rPr lang="en" sz="1200">
                          <a:solidFill>
                            <a:srgbClr val="FFFFFF"/>
                          </a:solidFill>
                          <a:latin typeface="Lato"/>
                          <a:ea typeface="Lato"/>
                          <a:cs typeface="Lato"/>
                          <a:sym typeface="Lato"/>
                        </a:rPr>
                        <a:t>Cloud data storage</a:t>
                      </a:r>
                      <a:endParaRPr sz="12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accent3"/>
                          </a:solidFill>
                          <a:latin typeface="Lato"/>
                          <a:ea typeface="Lato"/>
                          <a:cs typeface="Lato"/>
                          <a:sym typeface="Lato"/>
                        </a:rPr>
                        <a:t>Only last 7 days</a:t>
                      </a:r>
                      <a:endParaRPr sz="1200" b="1">
                        <a:solidFill>
                          <a:schemeClr val="accent3"/>
                        </a:solidFill>
                        <a:latin typeface="Lato"/>
                        <a:ea typeface="Lato"/>
                        <a:cs typeface="Lato"/>
                        <a:sym typeface="Lato"/>
                      </a:endParaRPr>
                    </a:p>
                  </a:txBody>
                  <a:tcPr marL="91425" marR="91425" marT="91425" marB="91425">
                    <a:solidFill>
                      <a:schemeClr val="accent2"/>
                    </a:solidFill>
                  </a:tcPr>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2"/>
                  </a:ext>
                </a:extLst>
              </a:tr>
              <a:tr h="365725">
                <a:tc>
                  <a:txBody>
                    <a:bodyPr/>
                    <a:lstStyle/>
                    <a:p>
                      <a:pPr marL="0" lvl="0" indent="0" algn="l" rtl="0">
                        <a:spcBef>
                          <a:spcPts val="0"/>
                        </a:spcBef>
                        <a:spcAft>
                          <a:spcPts val="0"/>
                        </a:spcAft>
                        <a:buNone/>
                      </a:pPr>
                      <a:r>
                        <a:rPr lang="en" sz="1200">
                          <a:solidFill>
                            <a:srgbClr val="FFFFFF"/>
                          </a:solidFill>
                          <a:latin typeface="Lato"/>
                          <a:ea typeface="Lato"/>
                          <a:cs typeface="Lato"/>
                          <a:sym typeface="Lato"/>
                        </a:rPr>
                        <a:t>Personalized health report</a:t>
                      </a:r>
                      <a:endParaRPr sz="12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accent6"/>
                    </a:solidFill>
                  </a:tcPr>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3"/>
                  </a:ext>
                </a:extLst>
              </a:tr>
              <a:tr h="365725">
                <a:tc>
                  <a:txBody>
                    <a:bodyPr/>
                    <a:lstStyle/>
                    <a:p>
                      <a:pPr marL="0" lvl="0" indent="0" algn="l" rtl="0">
                        <a:spcBef>
                          <a:spcPts val="0"/>
                        </a:spcBef>
                        <a:spcAft>
                          <a:spcPts val="0"/>
                        </a:spcAft>
                        <a:buNone/>
                      </a:pPr>
                      <a:r>
                        <a:rPr lang="en" sz="1200">
                          <a:solidFill>
                            <a:srgbClr val="FFFFFF"/>
                          </a:solidFill>
                          <a:latin typeface="Lato"/>
                          <a:ea typeface="Lato"/>
                          <a:cs typeface="Lato"/>
                          <a:sym typeface="Lato"/>
                        </a:rPr>
                        <a:t>Free device replacement</a:t>
                      </a:r>
                      <a:endParaRPr sz="12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accent6"/>
                    </a:solidFill>
                  </a:tcPr>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4"/>
                  </a:ext>
                </a:extLst>
              </a:tr>
              <a:tr h="365725">
                <a:tc>
                  <a:txBody>
                    <a:bodyPr/>
                    <a:lstStyle/>
                    <a:p>
                      <a:pPr marL="0" lvl="0" indent="0" algn="l" rtl="0">
                        <a:spcBef>
                          <a:spcPts val="0"/>
                        </a:spcBef>
                        <a:spcAft>
                          <a:spcPts val="0"/>
                        </a:spcAft>
                        <a:buNone/>
                      </a:pPr>
                      <a:r>
                        <a:rPr lang="en" sz="1200">
                          <a:solidFill>
                            <a:srgbClr val="FFFFFF"/>
                          </a:solidFill>
                          <a:latin typeface="Lato"/>
                          <a:ea typeface="Lato"/>
                          <a:cs typeface="Lato"/>
                          <a:sym typeface="Lato"/>
                        </a:rPr>
                        <a:t>Connection with doctor</a:t>
                      </a:r>
                      <a:endParaRPr sz="1200">
                        <a:solidFill>
                          <a:srgbClr val="FFFFFF"/>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accent6"/>
                    </a:solidFill>
                  </a:tcPr>
                </a:tc>
                <a:tc>
                  <a:txBody>
                    <a:bodyPr/>
                    <a:lstStyle/>
                    <a:p>
                      <a:pPr marL="0" lvl="0" indent="0" algn="l" rtl="0">
                        <a:spcBef>
                          <a:spcPts val="0"/>
                        </a:spcBef>
                        <a:spcAft>
                          <a:spcPts val="0"/>
                        </a:spcAft>
                        <a:buNone/>
                      </a:pPr>
                      <a:endParaRPr sz="1200">
                        <a:solidFill>
                          <a:srgbClr val="FFFFFF"/>
                        </a:solidFill>
                        <a:latin typeface="Lato"/>
                        <a:ea typeface="Lato"/>
                        <a:cs typeface="Lato"/>
                        <a:sym typeface="Lato"/>
                      </a:endParaRPr>
                    </a:p>
                  </a:txBody>
                  <a:tcPr marL="91425" marR="91425" marT="91425" marB="91425">
                    <a:solidFill>
                      <a:schemeClr val="lt2"/>
                    </a:solidFill>
                  </a:tcPr>
                </a:tc>
                <a:extLst>
                  <a:ext uri="{0D108BD9-81ED-4DB2-BD59-A6C34878D82A}">
                    <a16:rowId xmlns:a16="http://schemas.microsoft.com/office/drawing/2014/main" val="10005"/>
                  </a:ext>
                </a:extLst>
              </a:tr>
            </a:tbl>
          </a:graphicData>
        </a:graphic>
      </p:graphicFrame>
      <p:sp>
        <p:nvSpPr>
          <p:cNvPr id="204" name="Google Shape;204;p22"/>
          <p:cNvSpPr txBox="1">
            <a:spLocks noGrp="1"/>
          </p:cNvSpPr>
          <p:nvPr>
            <p:ph type="title"/>
          </p:nvPr>
        </p:nvSpPr>
        <p:spPr>
          <a:xfrm>
            <a:off x="1297500" y="393750"/>
            <a:ext cx="7038900" cy="5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Model Pricing Options</a:t>
            </a:r>
            <a:endParaRPr/>
          </a:p>
        </p:txBody>
      </p:sp>
      <p:sp>
        <p:nvSpPr>
          <p:cNvPr id="205" name="Google Shape;205;p22"/>
          <p:cNvSpPr txBox="1">
            <a:spLocks noGrp="1"/>
          </p:cNvSpPr>
          <p:nvPr>
            <p:ph type="body" idx="1"/>
          </p:nvPr>
        </p:nvSpPr>
        <p:spPr>
          <a:xfrm>
            <a:off x="1753575" y="1217675"/>
            <a:ext cx="33624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Personal Option</a:t>
            </a:r>
            <a:endParaRPr/>
          </a:p>
          <a:p>
            <a:pPr marL="457200" lvl="0" indent="-311150" algn="l" rtl="0">
              <a:spcBef>
                <a:spcPts val="1600"/>
              </a:spcBef>
              <a:spcAft>
                <a:spcPts val="0"/>
              </a:spcAft>
              <a:buSzPts val="1300"/>
              <a:buChar char="●"/>
            </a:pPr>
            <a:r>
              <a:rPr lang="en"/>
              <a:t>For home use (single person)</a:t>
            </a:r>
            <a:endParaRPr/>
          </a:p>
          <a:p>
            <a:pPr marL="457200" lvl="0" indent="-311150" algn="l" rtl="0">
              <a:spcBef>
                <a:spcPts val="0"/>
              </a:spcBef>
              <a:spcAft>
                <a:spcPts val="0"/>
              </a:spcAft>
              <a:buSzPts val="1300"/>
              <a:buChar char="●"/>
            </a:pPr>
            <a:r>
              <a:rPr lang="en"/>
              <a:t>$50 for GripTrack device</a:t>
            </a:r>
            <a:endParaRPr/>
          </a:p>
          <a:p>
            <a:pPr marL="457200" lvl="0" indent="-311150" algn="l" rtl="0">
              <a:spcBef>
                <a:spcPts val="0"/>
              </a:spcBef>
              <a:spcAft>
                <a:spcPts val="0"/>
              </a:spcAft>
              <a:buSzPts val="1300"/>
              <a:buChar char="●"/>
            </a:pPr>
            <a:r>
              <a:rPr lang="en"/>
              <a:t>$9 monthly subscription for app (free version available)</a:t>
            </a:r>
            <a:endParaRPr/>
          </a:p>
        </p:txBody>
      </p:sp>
      <p:sp>
        <p:nvSpPr>
          <p:cNvPr id="206" name="Google Shape;206;p22"/>
          <p:cNvSpPr txBox="1">
            <a:spLocks noGrp="1"/>
          </p:cNvSpPr>
          <p:nvPr>
            <p:ph type="body" idx="1"/>
          </p:nvPr>
        </p:nvSpPr>
        <p:spPr>
          <a:xfrm>
            <a:off x="5229575" y="1217675"/>
            <a:ext cx="36645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Nursing Option</a:t>
            </a:r>
            <a:endParaRPr b="1"/>
          </a:p>
          <a:p>
            <a:pPr marL="457200" lvl="0" indent="-311150" algn="l" rtl="0">
              <a:spcBef>
                <a:spcPts val="1600"/>
              </a:spcBef>
              <a:spcAft>
                <a:spcPts val="0"/>
              </a:spcAft>
              <a:buSzPts val="1300"/>
              <a:buChar char="●"/>
            </a:pPr>
            <a:r>
              <a:rPr lang="en"/>
              <a:t>For use at assisted living facilities, nursing homes, hospitals</a:t>
            </a:r>
            <a:endParaRPr/>
          </a:p>
          <a:p>
            <a:pPr marL="914400" lvl="1" indent="-298450" algn="l" rtl="0">
              <a:spcBef>
                <a:spcPts val="0"/>
              </a:spcBef>
              <a:spcAft>
                <a:spcPts val="0"/>
              </a:spcAft>
              <a:buSzPts val="1100"/>
              <a:buChar char="○"/>
            </a:pPr>
            <a:r>
              <a:rPr lang="en"/>
              <a:t>Supports multiple users</a:t>
            </a:r>
            <a:endParaRPr/>
          </a:p>
          <a:p>
            <a:pPr marL="457200" lvl="0" indent="-311150" algn="l" rtl="0">
              <a:spcBef>
                <a:spcPts val="0"/>
              </a:spcBef>
              <a:spcAft>
                <a:spcPts val="0"/>
              </a:spcAft>
              <a:buSzPts val="1300"/>
              <a:buChar char="●"/>
            </a:pPr>
            <a:r>
              <a:rPr lang="en"/>
              <a:t>$50 per GripTrack device</a:t>
            </a:r>
            <a:endParaRPr/>
          </a:p>
          <a:p>
            <a:pPr marL="457200" lvl="0" indent="-311150" algn="l" rtl="0">
              <a:spcBef>
                <a:spcPts val="0"/>
              </a:spcBef>
              <a:spcAft>
                <a:spcPts val="0"/>
              </a:spcAft>
              <a:buSzPts val="1300"/>
              <a:buChar char="●"/>
            </a:pPr>
            <a:r>
              <a:rPr lang="en"/>
              <a:t>Monthly subscription fees scales with capacity of nursing home/ward</a:t>
            </a:r>
            <a:endParaRPr/>
          </a:p>
          <a:p>
            <a:pPr marL="914400" lvl="1" indent="-298450" algn="l" rtl="0">
              <a:spcBef>
                <a:spcPts val="0"/>
              </a:spcBef>
              <a:spcAft>
                <a:spcPts val="0"/>
              </a:spcAft>
              <a:buSzPts val="1100"/>
              <a:buChar char="○"/>
            </a:pPr>
            <a:r>
              <a:rPr lang="en"/>
              <a:t>10 or less - $40</a:t>
            </a:r>
            <a:endParaRPr/>
          </a:p>
          <a:p>
            <a:pPr marL="914400" lvl="1" indent="-298450" algn="l" rtl="0">
              <a:spcBef>
                <a:spcPts val="0"/>
              </a:spcBef>
              <a:spcAft>
                <a:spcPts val="0"/>
              </a:spcAft>
              <a:buSzPts val="1100"/>
              <a:buChar char="○"/>
            </a:pPr>
            <a:r>
              <a:rPr lang="en"/>
              <a:t>Up to 50 - $120</a:t>
            </a:r>
            <a:endParaRPr/>
          </a:p>
          <a:p>
            <a:pPr marL="914400" lvl="1" indent="-298450" algn="l" rtl="0">
              <a:spcBef>
                <a:spcPts val="0"/>
              </a:spcBef>
              <a:spcAft>
                <a:spcPts val="0"/>
              </a:spcAft>
              <a:buSzPts val="1100"/>
              <a:buChar char="○"/>
            </a:pPr>
            <a:r>
              <a:rPr lang="en"/>
              <a:t>Up to 100 - $200</a:t>
            </a:r>
            <a:endParaRPr/>
          </a:p>
          <a:p>
            <a:pPr marL="914400" lvl="1" indent="-298450" algn="l" rtl="0">
              <a:spcBef>
                <a:spcPts val="0"/>
              </a:spcBef>
              <a:spcAft>
                <a:spcPts val="0"/>
              </a:spcAft>
              <a:buSzPts val="1100"/>
              <a:buChar char="○"/>
            </a:pPr>
            <a:r>
              <a:rPr lang="en"/>
              <a:t>100 or more - $250</a:t>
            </a:r>
            <a:endParaRPr/>
          </a:p>
          <a:p>
            <a:pPr marL="457200" lvl="0" indent="-311150" algn="l" rtl="0">
              <a:spcBef>
                <a:spcPts val="0"/>
              </a:spcBef>
              <a:spcAft>
                <a:spcPts val="0"/>
              </a:spcAft>
              <a:buSzPts val="1300"/>
              <a:buChar char="●"/>
            </a:pPr>
            <a:r>
              <a:rPr lang="en"/>
              <a:t>Supports all features of paid personal app</a:t>
            </a:r>
            <a:endParaRPr/>
          </a:p>
          <a:p>
            <a:pPr marL="457200" lvl="0" indent="-311150" algn="l" rtl="0">
              <a:spcBef>
                <a:spcPts val="0"/>
              </a:spcBef>
              <a:spcAft>
                <a:spcPts val="0"/>
              </a:spcAft>
              <a:buSzPts val="1300"/>
              <a:buChar char="●"/>
            </a:pPr>
            <a:r>
              <a:rPr lang="en"/>
              <a:t>Tracks all patients individually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3"/>
          <p:cNvPicPr preferRelativeResize="0"/>
          <p:nvPr/>
        </p:nvPicPr>
        <p:blipFill>
          <a:blip r:embed="rId3">
            <a:alphaModFix/>
          </a:blip>
          <a:stretch>
            <a:fillRect/>
          </a:stretch>
        </p:blipFill>
        <p:spPr>
          <a:xfrm>
            <a:off x="804500" y="1944938"/>
            <a:ext cx="7753350" cy="1085850"/>
          </a:xfrm>
          <a:prstGeom prst="rect">
            <a:avLst/>
          </a:prstGeom>
          <a:noFill/>
          <a:ln>
            <a:noFill/>
          </a:ln>
        </p:spPr>
      </p:pic>
      <p:pic>
        <p:nvPicPr>
          <p:cNvPr id="212" name="Google Shape;212;p23"/>
          <p:cNvPicPr preferRelativeResize="0"/>
          <p:nvPr/>
        </p:nvPicPr>
        <p:blipFill>
          <a:blip r:embed="rId4">
            <a:alphaModFix/>
          </a:blip>
          <a:stretch>
            <a:fillRect/>
          </a:stretch>
        </p:blipFill>
        <p:spPr>
          <a:xfrm>
            <a:off x="293525" y="3675850"/>
            <a:ext cx="8775301" cy="728150"/>
          </a:xfrm>
          <a:prstGeom prst="rect">
            <a:avLst/>
          </a:prstGeom>
          <a:noFill/>
          <a:ln>
            <a:noFill/>
          </a:ln>
        </p:spPr>
      </p:pic>
      <p:sp>
        <p:nvSpPr>
          <p:cNvPr id="213" name="Google Shape;213;p23"/>
          <p:cNvSpPr txBox="1"/>
          <p:nvPr/>
        </p:nvSpPr>
        <p:spPr>
          <a:xfrm>
            <a:off x="728400" y="1020300"/>
            <a:ext cx="7687200" cy="2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1C232"/>
                </a:solidFill>
                <a:latin typeface="Lato"/>
                <a:ea typeface="Lato"/>
                <a:cs typeface="Lato"/>
                <a:sym typeface="Lato"/>
              </a:rPr>
              <a:t>Personal Option</a:t>
            </a:r>
            <a:r>
              <a:rPr lang="en">
                <a:solidFill>
                  <a:srgbClr val="F1C232"/>
                </a:solidFill>
                <a:latin typeface="Lato"/>
                <a:ea typeface="Lato"/>
                <a:cs typeface="Lato"/>
                <a:sym typeface="Lato"/>
              </a:rPr>
              <a:t>:</a:t>
            </a:r>
            <a:r>
              <a:rPr lang="en">
                <a:solidFill>
                  <a:srgbClr val="FFFFFF"/>
                </a:solidFill>
                <a:latin typeface="Lato"/>
                <a:ea typeface="Lato"/>
                <a:cs typeface="Lato"/>
                <a:sym typeface="Lato"/>
              </a:rPr>
              <a:t>We are considering 140,000 persons:0.25% of 56 million:Persons above age 65 in USA.</a:t>
            </a:r>
            <a:endParaRPr>
              <a:solidFill>
                <a:srgbClr val="FFFFFF"/>
              </a:solidFill>
              <a:latin typeface="Lato"/>
              <a:ea typeface="Lato"/>
              <a:cs typeface="Lato"/>
              <a:sym typeface="Lato"/>
            </a:endParaRPr>
          </a:p>
          <a:p>
            <a:pPr marL="0" lvl="0" indent="0" algn="l" rtl="0">
              <a:spcBef>
                <a:spcPts val="0"/>
              </a:spcBef>
              <a:spcAft>
                <a:spcPts val="0"/>
              </a:spcAft>
              <a:buNone/>
            </a:pPr>
            <a:r>
              <a:rPr lang="en">
                <a:solidFill>
                  <a:srgbClr val="FFFFFF"/>
                </a:solidFill>
                <a:latin typeface="Lato"/>
                <a:ea typeface="Lato"/>
                <a:cs typeface="Lato"/>
                <a:sym typeface="Lato"/>
              </a:rPr>
              <a:t>Assuming 90,000 persons opt for free subscription and 50,000 persons opt for paid subscription.</a:t>
            </a:r>
            <a:endParaRPr>
              <a:solidFill>
                <a:srgbClr val="FFFFFF"/>
              </a:solidFill>
              <a:latin typeface="Lato"/>
              <a:ea typeface="Lato"/>
              <a:cs typeface="Lato"/>
              <a:sym typeface="Lato"/>
            </a:endParaRPr>
          </a:p>
          <a:p>
            <a:pPr marL="0" lvl="0" indent="0" algn="l" rtl="0">
              <a:spcBef>
                <a:spcPts val="0"/>
              </a:spcBef>
              <a:spcAft>
                <a:spcPts val="0"/>
              </a:spcAft>
              <a:buNone/>
            </a:pPr>
            <a:endParaRPr>
              <a:solidFill>
                <a:srgbClr val="FFFFFF"/>
              </a:solidFill>
              <a:latin typeface="Lato"/>
              <a:ea typeface="Lato"/>
              <a:cs typeface="Lato"/>
              <a:sym typeface="Lato"/>
            </a:endParaRPr>
          </a:p>
        </p:txBody>
      </p:sp>
      <p:sp>
        <p:nvSpPr>
          <p:cNvPr id="214" name="Google Shape;214;p23"/>
          <p:cNvSpPr txBox="1"/>
          <p:nvPr/>
        </p:nvSpPr>
        <p:spPr>
          <a:xfrm>
            <a:off x="357900" y="3030800"/>
            <a:ext cx="84282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Lato"/>
                <a:ea typeface="Lato"/>
                <a:cs typeface="Lato"/>
                <a:sym typeface="Lato"/>
              </a:rPr>
              <a:t>Nursing  Option:  </a:t>
            </a:r>
            <a:r>
              <a:rPr lang="en">
                <a:solidFill>
                  <a:srgbClr val="FFFFFF"/>
                </a:solidFill>
                <a:latin typeface="Lato"/>
                <a:ea typeface="Lato"/>
                <a:cs typeface="Lato"/>
                <a:sym typeface="Lato"/>
              </a:rPr>
              <a:t>We are considering 2% of total  Nursing homes  in the US (2% 15,600:312) and 2% of assisted living facilities in the US (2% of 28,900:578)</a:t>
            </a:r>
            <a:endParaRPr>
              <a:solidFill>
                <a:srgbClr val="FFFFFF"/>
              </a:solidFill>
              <a:latin typeface="Lato"/>
              <a:ea typeface="Lato"/>
              <a:cs typeface="Lato"/>
              <a:sym typeface="Lato"/>
            </a:endParaRPr>
          </a:p>
          <a:p>
            <a:pPr marL="0" lvl="0" indent="0" algn="l" rtl="0">
              <a:spcBef>
                <a:spcPts val="0"/>
              </a:spcBef>
              <a:spcAft>
                <a:spcPts val="0"/>
              </a:spcAft>
              <a:buNone/>
            </a:pPr>
            <a:endParaRPr>
              <a:solidFill>
                <a:srgbClr val="FFFFFF"/>
              </a:solidFill>
              <a:latin typeface="Lato"/>
              <a:ea typeface="Lato"/>
              <a:cs typeface="Lato"/>
              <a:sym typeface="Lato"/>
            </a:endParaRPr>
          </a:p>
        </p:txBody>
      </p:sp>
      <p:sp>
        <p:nvSpPr>
          <p:cNvPr id="215" name="Google Shape;215;p23"/>
          <p:cNvSpPr txBox="1"/>
          <p:nvPr/>
        </p:nvSpPr>
        <p:spPr>
          <a:xfrm>
            <a:off x="2228525" y="4598625"/>
            <a:ext cx="6840300" cy="2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Lato"/>
                <a:ea typeface="Lato"/>
                <a:cs typeface="Lato"/>
                <a:sym typeface="Lato"/>
              </a:rPr>
              <a:t>Total Revenue: $12.46 million</a:t>
            </a:r>
            <a:endParaRPr sz="2400">
              <a:solidFill>
                <a:srgbClr val="FFFFFF"/>
              </a:solidFill>
              <a:latin typeface="Lato"/>
              <a:ea typeface="Lato"/>
              <a:cs typeface="Lato"/>
              <a:sym typeface="Lato"/>
            </a:endParaRPr>
          </a:p>
          <a:p>
            <a:pPr marL="0" lvl="0" indent="0" algn="l" rtl="0">
              <a:spcBef>
                <a:spcPts val="0"/>
              </a:spcBef>
              <a:spcAft>
                <a:spcPts val="0"/>
              </a:spcAft>
              <a:buNone/>
            </a:pPr>
            <a:endParaRPr>
              <a:solidFill>
                <a:srgbClr val="FFFFFF"/>
              </a:solidFill>
              <a:latin typeface="Lato"/>
              <a:ea typeface="Lato"/>
              <a:cs typeface="Lato"/>
              <a:sym typeface="Lato"/>
            </a:endParaRPr>
          </a:p>
        </p:txBody>
      </p:sp>
      <p:sp>
        <p:nvSpPr>
          <p:cNvPr id="216" name="Google Shape;216;p23"/>
          <p:cNvSpPr txBox="1">
            <a:spLocks noGrp="1"/>
          </p:cNvSpPr>
          <p:nvPr>
            <p:ph type="title"/>
          </p:nvPr>
        </p:nvSpPr>
        <p:spPr>
          <a:xfrm>
            <a:off x="1127975" y="238425"/>
            <a:ext cx="7106400" cy="6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 Penetration Expectation (1st year):</a:t>
            </a: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1297500" y="393750"/>
            <a:ext cx="7038900" cy="3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year Timeline:</a:t>
            </a:r>
            <a:endParaRPr/>
          </a:p>
        </p:txBody>
      </p:sp>
      <p:sp>
        <p:nvSpPr>
          <p:cNvPr id="222" name="Google Shape;222;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3" name="Google Shape;223;p24"/>
          <p:cNvPicPr preferRelativeResize="0"/>
          <p:nvPr/>
        </p:nvPicPr>
        <p:blipFill>
          <a:blip r:embed="rId3">
            <a:alphaModFix/>
          </a:blip>
          <a:stretch>
            <a:fillRect/>
          </a:stretch>
        </p:blipFill>
        <p:spPr>
          <a:xfrm>
            <a:off x="1054175" y="950175"/>
            <a:ext cx="7370576" cy="4145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Gantt Chart</a:t>
            </a:r>
            <a:endParaRPr/>
          </a:p>
        </p:txBody>
      </p:sp>
      <p:sp>
        <p:nvSpPr>
          <p:cNvPr id="229" name="Google Shape;229;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aphicFrame>
        <p:nvGraphicFramePr>
          <p:cNvPr id="230" name="Google Shape;230;p25"/>
          <p:cNvGraphicFramePr/>
          <p:nvPr/>
        </p:nvGraphicFramePr>
        <p:xfrm>
          <a:off x="152400" y="152400"/>
          <a:ext cx="3000000" cy="3000000"/>
        </p:xfrm>
        <a:graphic>
          <a:graphicData uri="http://schemas.openxmlformats.org/drawingml/2006/table">
            <a:tbl>
              <a:tblPr>
                <a:noFill/>
                <a:tableStyleId>{6419970A-4382-4B85-AA3D-E2AB7C8F813B}</a:tableStyleId>
              </a:tblPr>
              <a:tblGrid>
                <a:gridCol w="6096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231" name="Google Shape;231;p25"/>
          <p:cNvGraphicFramePr/>
          <p:nvPr/>
        </p:nvGraphicFramePr>
        <p:xfrm>
          <a:off x="304800" y="304800"/>
          <a:ext cx="3000000" cy="3000000"/>
        </p:xfrm>
        <a:graphic>
          <a:graphicData uri="http://schemas.openxmlformats.org/drawingml/2006/table">
            <a:tbl>
              <a:tblPr>
                <a:noFill/>
                <a:tableStyleId>{6419970A-4382-4B85-AA3D-E2AB7C8F813B}</a:tableStyleId>
              </a:tblPr>
              <a:tblGrid>
                <a:gridCol w="6096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pic>
        <p:nvPicPr>
          <p:cNvPr id="232" name="Google Shape;232;p25"/>
          <p:cNvPicPr preferRelativeResize="0"/>
          <p:nvPr/>
        </p:nvPicPr>
        <p:blipFill>
          <a:blip r:embed="rId3">
            <a:alphaModFix/>
          </a:blip>
          <a:stretch>
            <a:fillRect/>
          </a:stretch>
        </p:blipFill>
        <p:spPr>
          <a:xfrm>
            <a:off x="485775" y="1508675"/>
            <a:ext cx="8172450" cy="3028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 the GripTrack Team</a:t>
            </a:r>
            <a:endParaRPr/>
          </a:p>
        </p:txBody>
      </p:sp>
      <p:sp>
        <p:nvSpPr>
          <p:cNvPr id="238" name="Google Shape;238;p26"/>
          <p:cNvSpPr txBox="1">
            <a:spLocks noGrp="1"/>
          </p:cNvSpPr>
          <p:nvPr>
            <p:ph type="body" idx="1"/>
          </p:nvPr>
        </p:nvSpPr>
        <p:spPr>
          <a:xfrm>
            <a:off x="418875" y="2950375"/>
            <a:ext cx="2805600" cy="1908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Electrical Engineering Masters Student graduating in December 2019.  </a:t>
            </a:r>
            <a:endParaRPr/>
          </a:p>
          <a:p>
            <a:pPr marL="457200" lvl="0" indent="-311150" algn="l" rtl="0">
              <a:spcBef>
                <a:spcPts val="0"/>
              </a:spcBef>
              <a:spcAft>
                <a:spcPts val="0"/>
              </a:spcAft>
              <a:buSzPts val="1300"/>
              <a:buChar char="●"/>
            </a:pPr>
            <a:r>
              <a:rPr lang="en"/>
              <a:t>Focus on Systems Integration and Signal Processing</a:t>
            </a:r>
            <a:endParaRPr/>
          </a:p>
          <a:p>
            <a:pPr marL="457200" lvl="0" indent="-311150" algn="l" rtl="0">
              <a:spcBef>
                <a:spcPts val="0"/>
              </a:spcBef>
              <a:spcAft>
                <a:spcPts val="0"/>
              </a:spcAft>
              <a:buSzPts val="1300"/>
              <a:buChar char="●"/>
            </a:pPr>
            <a:r>
              <a:rPr lang="en"/>
              <a:t>Previous work experience: Nikon Research Corporation of America, Cadence Design Systems</a:t>
            </a:r>
            <a:endParaRPr/>
          </a:p>
        </p:txBody>
      </p:sp>
      <p:pic>
        <p:nvPicPr>
          <p:cNvPr id="239" name="Google Shape;239;p26"/>
          <p:cNvPicPr preferRelativeResize="0"/>
          <p:nvPr/>
        </p:nvPicPr>
        <p:blipFill>
          <a:blip r:embed="rId3">
            <a:alphaModFix/>
          </a:blip>
          <a:stretch>
            <a:fillRect/>
          </a:stretch>
        </p:blipFill>
        <p:spPr>
          <a:xfrm>
            <a:off x="992699" y="1077400"/>
            <a:ext cx="1688226" cy="1796274"/>
          </a:xfrm>
          <a:prstGeom prst="rect">
            <a:avLst/>
          </a:prstGeom>
          <a:noFill/>
          <a:ln>
            <a:noFill/>
          </a:ln>
        </p:spPr>
      </p:pic>
      <p:pic>
        <p:nvPicPr>
          <p:cNvPr id="240" name="Google Shape;240;p26"/>
          <p:cNvPicPr preferRelativeResize="0"/>
          <p:nvPr/>
        </p:nvPicPr>
        <p:blipFill>
          <a:blip r:embed="rId4">
            <a:alphaModFix/>
          </a:blip>
          <a:stretch>
            <a:fillRect/>
          </a:stretch>
        </p:blipFill>
        <p:spPr>
          <a:xfrm>
            <a:off x="3784300" y="1077400"/>
            <a:ext cx="1873810" cy="1796275"/>
          </a:xfrm>
          <a:prstGeom prst="rect">
            <a:avLst/>
          </a:prstGeom>
          <a:noFill/>
          <a:ln>
            <a:noFill/>
          </a:ln>
        </p:spPr>
      </p:pic>
      <p:sp>
        <p:nvSpPr>
          <p:cNvPr id="241" name="Google Shape;241;p26"/>
          <p:cNvSpPr txBox="1"/>
          <p:nvPr/>
        </p:nvSpPr>
        <p:spPr>
          <a:xfrm>
            <a:off x="3224475" y="2950375"/>
            <a:ext cx="2762400" cy="21438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Electrical Engineering Masters Student graduating in December 2019.</a:t>
            </a:r>
            <a:endParaRPr sz="1300">
              <a:solidFill>
                <a:schemeClr val="lt1"/>
              </a:solidFill>
              <a:latin typeface="Lato"/>
              <a:ea typeface="Lato"/>
              <a:cs typeface="Lato"/>
              <a:sym typeface="Lato"/>
            </a:endParaRPr>
          </a:p>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 Focus on Embedded Systems and Signal Processing</a:t>
            </a:r>
            <a:endParaRPr sz="1300">
              <a:solidFill>
                <a:schemeClr val="lt1"/>
              </a:solidFill>
              <a:latin typeface="Lato"/>
              <a:ea typeface="Lato"/>
              <a:cs typeface="Lato"/>
              <a:sym typeface="Lato"/>
            </a:endParaRPr>
          </a:p>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Previous work experience:</a:t>
            </a: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Vasoptic Medical, SINAPSE Institute for Neurotechnology</a:t>
            </a:r>
            <a:endParaRPr sz="1300">
              <a:solidFill>
                <a:schemeClr val="lt1"/>
              </a:solidFill>
              <a:latin typeface="Lato"/>
              <a:ea typeface="Lato"/>
              <a:cs typeface="Lato"/>
              <a:sym typeface="Lato"/>
            </a:endParaRPr>
          </a:p>
        </p:txBody>
      </p:sp>
      <p:sp>
        <p:nvSpPr>
          <p:cNvPr id="242" name="Google Shape;242;p26"/>
          <p:cNvSpPr txBox="1"/>
          <p:nvPr/>
        </p:nvSpPr>
        <p:spPr>
          <a:xfrm>
            <a:off x="5917450" y="2944400"/>
            <a:ext cx="3153300" cy="20730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Biomedical Engineering Masters Student graduating in May 2020. </a:t>
            </a:r>
            <a:endParaRPr sz="1300">
              <a:solidFill>
                <a:schemeClr val="lt1"/>
              </a:solidFill>
              <a:latin typeface="Lato"/>
              <a:ea typeface="Lato"/>
              <a:cs typeface="Lato"/>
              <a:sym typeface="Lato"/>
            </a:endParaRPr>
          </a:p>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 Focus biomedical  instrumentation and medical devices</a:t>
            </a:r>
            <a:endParaRPr sz="1300">
              <a:solidFill>
                <a:schemeClr val="lt1"/>
              </a:solidFill>
              <a:latin typeface="Lato"/>
              <a:ea typeface="Lato"/>
              <a:cs typeface="Lato"/>
              <a:sym typeface="Lato"/>
            </a:endParaRPr>
          </a:p>
          <a:p>
            <a:pPr marL="457200" lvl="0" indent="-311150" algn="l" rtl="0">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Previous work experience: Emerson Automation solutions,Malone center for engineering in healthcare.</a:t>
            </a:r>
            <a:endParaRPr sz="1300">
              <a:solidFill>
                <a:schemeClr val="lt1"/>
              </a:solidFill>
              <a:latin typeface="Lato"/>
              <a:ea typeface="Lato"/>
              <a:cs typeface="Lato"/>
              <a:sym typeface="Lato"/>
            </a:endParaRPr>
          </a:p>
          <a:p>
            <a:pPr marL="457200" lvl="0" indent="0" algn="l" rtl="0">
              <a:lnSpc>
                <a:spcPct val="115000"/>
              </a:lnSpc>
              <a:spcBef>
                <a:spcPts val="1600"/>
              </a:spcBef>
              <a:spcAft>
                <a:spcPts val="1600"/>
              </a:spcAft>
              <a:buNone/>
            </a:pPr>
            <a:endParaRPr sz="1300">
              <a:solidFill>
                <a:schemeClr val="lt1"/>
              </a:solidFill>
              <a:latin typeface="Lato"/>
              <a:ea typeface="Lato"/>
              <a:cs typeface="Lato"/>
              <a:sym typeface="Lato"/>
            </a:endParaRPr>
          </a:p>
        </p:txBody>
      </p:sp>
      <p:sp>
        <p:nvSpPr>
          <p:cNvPr id="243" name="Google Shape;243;p26"/>
          <p:cNvSpPr txBox="1"/>
          <p:nvPr/>
        </p:nvSpPr>
        <p:spPr>
          <a:xfrm>
            <a:off x="6041775" y="1307850"/>
            <a:ext cx="2915400" cy="17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Lato"/>
              <a:ea typeface="Lato"/>
              <a:cs typeface="Lato"/>
              <a:sym typeface="Lato"/>
            </a:endParaRPr>
          </a:p>
        </p:txBody>
      </p:sp>
      <p:sp>
        <p:nvSpPr>
          <p:cNvPr id="244" name="Google Shape;244;p26"/>
          <p:cNvSpPr txBox="1"/>
          <p:nvPr/>
        </p:nvSpPr>
        <p:spPr>
          <a:xfrm>
            <a:off x="6041775" y="949200"/>
            <a:ext cx="2915400" cy="17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Lato"/>
              <a:ea typeface="Lato"/>
              <a:cs typeface="Lato"/>
              <a:sym typeface="Lato"/>
            </a:endParaRPr>
          </a:p>
        </p:txBody>
      </p:sp>
      <p:sp>
        <p:nvSpPr>
          <p:cNvPr id="245" name="Google Shape;245;p26"/>
          <p:cNvSpPr txBox="1"/>
          <p:nvPr/>
        </p:nvSpPr>
        <p:spPr>
          <a:xfrm>
            <a:off x="6041775" y="949188"/>
            <a:ext cx="2915400" cy="17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Lato"/>
              <a:ea typeface="Lato"/>
              <a:cs typeface="Lato"/>
              <a:sym typeface="Lato"/>
            </a:endParaRPr>
          </a:p>
        </p:txBody>
      </p:sp>
      <p:pic>
        <p:nvPicPr>
          <p:cNvPr id="246" name="Google Shape;246;p26"/>
          <p:cNvPicPr preferRelativeResize="0"/>
          <p:nvPr/>
        </p:nvPicPr>
        <p:blipFill>
          <a:blip r:embed="rId5">
            <a:alphaModFix/>
          </a:blip>
          <a:stretch>
            <a:fillRect/>
          </a:stretch>
        </p:blipFill>
        <p:spPr>
          <a:xfrm>
            <a:off x="6686801" y="981388"/>
            <a:ext cx="1758725" cy="1988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a:t>
            </a:r>
            <a:endParaRPr/>
          </a:p>
        </p:txBody>
      </p:sp>
      <p:sp>
        <p:nvSpPr>
          <p:cNvPr id="142" name="Google Shape;142;p14"/>
          <p:cNvSpPr txBox="1">
            <a:spLocks noGrp="1"/>
          </p:cNvSpPr>
          <p:nvPr>
            <p:ph type="body" idx="1"/>
          </p:nvPr>
        </p:nvSpPr>
        <p:spPr>
          <a:xfrm>
            <a:off x="92400" y="3478850"/>
            <a:ext cx="3094200" cy="1461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u="sng"/>
              <a:t>Cardiovascular diseases </a:t>
            </a:r>
            <a:r>
              <a:rPr lang="en" sz="1400"/>
              <a:t>(CVD) account for most old age deaths (1 in every 4 deaths)</a:t>
            </a:r>
            <a:endParaRPr sz="1400"/>
          </a:p>
          <a:p>
            <a:pPr marL="457200" lvl="0" indent="-317500" algn="l" rtl="0">
              <a:spcBef>
                <a:spcPts val="0"/>
              </a:spcBef>
              <a:spcAft>
                <a:spcPts val="0"/>
              </a:spcAft>
              <a:buSzPts val="1400"/>
              <a:buChar char="●"/>
            </a:pPr>
            <a:r>
              <a:rPr lang="en" sz="1400"/>
              <a:t>1 in 3 Americans over 50 at risk</a:t>
            </a:r>
            <a:endParaRPr sz="1400"/>
          </a:p>
          <a:p>
            <a:pPr marL="457200" lvl="0" indent="-317500" algn="l" rtl="0">
              <a:spcBef>
                <a:spcPts val="0"/>
              </a:spcBef>
              <a:spcAft>
                <a:spcPts val="0"/>
              </a:spcAft>
              <a:buSzPts val="1400"/>
              <a:buChar char="●"/>
            </a:pPr>
            <a:r>
              <a:rPr lang="en" sz="1400"/>
              <a:t>610,000 CVD deaths in the US per year</a:t>
            </a:r>
            <a:endParaRPr sz="1400" b="1"/>
          </a:p>
        </p:txBody>
      </p:sp>
      <p:pic>
        <p:nvPicPr>
          <p:cNvPr id="143" name="Google Shape;143;p14"/>
          <p:cNvPicPr preferRelativeResize="0"/>
          <p:nvPr/>
        </p:nvPicPr>
        <p:blipFill rotWithShape="1">
          <a:blip r:embed="rId3">
            <a:alphaModFix/>
          </a:blip>
          <a:srcRect l="16338" t="3264" r="20161" b="710"/>
          <a:stretch/>
        </p:blipFill>
        <p:spPr>
          <a:xfrm>
            <a:off x="3761745" y="1612741"/>
            <a:ext cx="1602600" cy="1610700"/>
          </a:xfrm>
          <a:prstGeom prst="ellipse">
            <a:avLst/>
          </a:prstGeom>
          <a:noFill/>
          <a:ln w="1143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pic>
      <p:pic>
        <p:nvPicPr>
          <p:cNvPr id="144" name="Google Shape;144;p14"/>
          <p:cNvPicPr preferRelativeResize="0"/>
          <p:nvPr/>
        </p:nvPicPr>
        <p:blipFill rotWithShape="1">
          <a:blip r:embed="rId4">
            <a:alphaModFix/>
          </a:blip>
          <a:srcRect l="23909" t="1361" r="23909" b="1361"/>
          <a:stretch/>
        </p:blipFill>
        <p:spPr>
          <a:xfrm>
            <a:off x="6685289" y="1621340"/>
            <a:ext cx="1602600" cy="1593300"/>
          </a:xfrm>
          <a:prstGeom prst="ellipse">
            <a:avLst/>
          </a:prstGeom>
          <a:noFill/>
          <a:ln w="1143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pic>
      <p:pic>
        <p:nvPicPr>
          <p:cNvPr id="145" name="Google Shape;145;p14"/>
          <p:cNvPicPr preferRelativeResize="0"/>
          <p:nvPr/>
        </p:nvPicPr>
        <p:blipFill rotWithShape="1">
          <a:blip r:embed="rId5">
            <a:alphaModFix/>
          </a:blip>
          <a:srcRect l="18095" r="18095"/>
          <a:stretch/>
        </p:blipFill>
        <p:spPr>
          <a:xfrm>
            <a:off x="838200" y="1582350"/>
            <a:ext cx="1602600" cy="1671300"/>
          </a:xfrm>
          <a:prstGeom prst="ellipse">
            <a:avLst/>
          </a:prstGeom>
          <a:noFill/>
          <a:ln w="1143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pic>
      <p:sp>
        <p:nvSpPr>
          <p:cNvPr id="146" name="Google Shape;146;p14"/>
          <p:cNvSpPr txBox="1">
            <a:spLocks noGrp="1"/>
          </p:cNvSpPr>
          <p:nvPr>
            <p:ph type="body" idx="1"/>
          </p:nvPr>
        </p:nvSpPr>
        <p:spPr>
          <a:xfrm>
            <a:off x="3015950" y="3478850"/>
            <a:ext cx="3094200" cy="1461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Risk for </a:t>
            </a:r>
            <a:r>
              <a:rPr lang="en" sz="1400" u="sng"/>
              <a:t>Frailty Syndrome </a:t>
            </a:r>
            <a:r>
              <a:rPr lang="en" sz="1400"/>
              <a:t>(musculoskeletal deterioration) increases with age</a:t>
            </a:r>
            <a:endParaRPr sz="1400"/>
          </a:p>
          <a:p>
            <a:pPr marL="457200" lvl="0" indent="-317500" algn="l" rtl="0">
              <a:spcBef>
                <a:spcPts val="0"/>
              </a:spcBef>
              <a:spcAft>
                <a:spcPts val="0"/>
              </a:spcAft>
              <a:buSzPts val="1400"/>
              <a:buChar char="●"/>
            </a:pPr>
            <a:r>
              <a:rPr lang="en" sz="1400"/>
              <a:t>An adult over 64 dies every 19 minutes from accidental falls</a:t>
            </a:r>
            <a:endParaRPr sz="1400"/>
          </a:p>
        </p:txBody>
      </p:sp>
      <p:sp>
        <p:nvSpPr>
          <p:cNvPr id="147" name="Google Shape;147;p14"/>
          <p:cNvSpPr txBox="1">
            <a:spLocks noGrp="1"/>
          </p:cNvSpPr>
          <p:nvPr>
            <p:ph type="body" idx="1"/>
          </p:nvPr>
        </p:nvSpPr>
        <p:spPr>
          <a:xfrm>
            <a:off x="5939500" y="3478850"/>
            <a:ext cx="3094200" cy="1461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Signs of frailty/CVD often caught </a:t>
            </a:r>
            <a:r>
              <a:rPr lang="en" sz="1400" u="sng"/>
              <a:t>too late</a:t>
            </a:r>
            <a:endParaRPr sz="1400"/>
          </a:p>
          <a:p>
            <a:pPr marL="457200" lvl="0" indent="-317500" algn="l" rtl="0">
              <a:spcBef>
                <a:spcPts val="0"/>
              </a:spcBef>
              <a:spcAft>
                <a:spcPts val="0"/>
              </a:spcAft>
              <a:buSzPts val="1400"/>
              <a:buChar char="●"/>
            </a:pPr>
            <a:r>
              <a:rPr lang="en" sz="1400"/>
              <a:t>Exponential increase in treatment costs and mortality rate as disease progresses</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Problem</a:t>
            </a:r>
            <a:br>
              <a:rPr lang="en"/>
            </a:br>
            <a:r>
              <a:rPr lang="en" sz="1800"/>
              <a:t>Need Statement</a:t>
            </a:r>
            <a:endParaRPr sz="1800"/>
          </a:p>
        </p:txBody>
      </p:sp>
      <p:sp>
        <p:nvSpPr>
          <p:cNvPr id="153" name="Google Shape;153;p15"/>
          <p:cNvSpPr txBox="1">
            <a:spLocks noGrp="1"/>
          </p:cNvSpPr>
          <p:nvPr>
            <p:ph type="body" idx="1"/>
          </p:nvPr>
        </p:nvSpPr>
        <p:spPr>
          <a:xfrm>
            <a:off x="894125" y="2044625"/>
            <a:ext cx="7253400" cy="20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There is a need for an accurate and simple early warning system capable of tracking the cardiovascular and musculoskeletal health for the elderly population</a:t>
            </a:r>
            <a:endParaRPr sz="2400"/>
          </a:p>
          <a:p>
            <a:pPr marL="0" lvl="0" indent="0" algn="l" rtl="0">
              <a:spcBef>
                <a:spcPts val="1600"/>
              </a:spcBef>
              <a:spcAft>
                <a:spcPts val="160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Grip Strength as a Diagnostic Tool</a:t>
            </a:r>
            <a:endParaRPr/>
          </a:p>
        </p:txBody>
      </p:sp>
      <p:pic>
        <p:nvPicPr>
          <p:cNvPr id="159" name="Google Shape;159;p16"/>
          <p:cNvPicPr preferRelativeResize="0"/>
          <p:nvPr/>
        </p:nvPicPr>
        <p:blipFill>
          <a:blip r:embed="rId3">
            <a:alphaModFix/>
          </a:blip>
          <a:stretch>
            <a:fillRect/>
          </a:stretch>
        </p:blipFill>
        <p:spPr>
          <a:xfrm>
            <a:off x="4800600" y="1802900"/>
            <a:ext cx="4023876" cy="2257549"/>
          </a:xfrm>
          <a:prstGeom prst="rect">
            <a:avLst/>
          </a:prstGeom>
          <a:noFill/>
          <a:ln>
            <a:noFill/>
          </a:ln>
        </p:spPr>
      </p:pic>
      <p:sp>
        <p:nvSpPr>
          <p:cNvPr id="160" name="Google Shape;160;p16"/>
          <p:cNvSpPr txBox="1">
            <a:spLocks noGrp="1"/>
          </p:cNvSpPr>
          <p:nvPr>
            <p:ph type="body" idx="1"/>
          </p:nvPr>
        </p:nvSpPr>
        <p:spPr>
          <a:xfrm>
            <a:off x="224050" y="1376025"/>
            <a:ext cx="4131000" cy="3368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lnSpc>
                <a:spcPct val="90000"/>
              </a:lnSpc>
              <a:spcBef>
                <a:spcPts val="1000"/>
              </a:spcBef>
              <a:spcAft>
                <a:spcPts val="0"/>
              </a:spcAft>
              <a:buClr>
                <a:srgbClr val="FFFFFF"/>
              </a:buClr>
              <a:buSzPts val="1400"/>
              <a:buChar char="●"/>
            </a:pPr>
            <a:r>
              <a:rPr lang="en" sz="1400">
                <a:solidFill>
                  <a:srgbClr val="FFFFFF"/>
                </a:solidFill>
              </a:rPr>
              <a:t>Grip strength assessments can track the progression of:</a:t>
            </a:r>
            <a:endParaRPr sz="1400">
              <a:solidFill>
                <a:srgbClr val="FFFFFF"/>
              </a:solidFill>
            </a:endParaRPr>
          </a:p>
          <a:p>
            <a:pPr marL="914400" lvl="1" indent="-317500" algn="l" rtl="0">
              <a:lnSpc>
                <a:spcPct val="90000"/>
              </a:lnSpc>
              <a:spcBef>
                <a:spcPts val="0"/>
              </a:spcBef>
              <a:spcAft>
                <a:spcPts val="0"/>
              </a:spcAft>
              <a:buClr>
                <a:srgbClr val="FFFFFF"/>
              </a:buClr>
              <a:buSzPts val="1400"/>
              <a:buChar char="○"/>
            </a:pPr>
            <a:r>
              <a:rPr lang="en" sz="1400">
                <a:solidFill>
                  <a:srgbClr val="FFFFFF"/>
                </a:solidFill>
              </a:rPr>
              <a:t>Cognitive decline</a:t>
            </a:r>
            <a:endParaRPr sz="1400">
              <a:solidFill>
                <a:srgbClr val="FFFFFF"/>
              </a:solidFill>
            </a:endParaRPr>
          </a:p>
          <a:p>
            <a:pPr marL="914400" lvl="1" indent="-317500" algn="l" rtl="0">
              <a:lnSpc>
                <a:spcPct val="90000"/>
              </a:lnSpc>
              <a:spcBef>
                <a:spcPts val="0"/>
              </a:spcBef>
              <a:spcAft>
                <a:spcPts val="0"/>
              </a:spcAft>
              <a:buClr>
                <a:srgbClr val="FFFFFF"/>
              </a:buClr>
              <a:buSzPts val="1400"/>
              <a:buChar char="○"/>
            </a:pPr>
            <a:r>
              <a:rPr lang="en" sz="1400">
                <a:solidFill>
                  <a:srgbClr val="FFFFFF"/>
                </a:solidFill>
              </a:rPr>
              <a:t>Cardiovascular health </a:t>
            </a:r>
            <a:endParaRPr sz="1400">
              <a:solidFill>
                <a:srgbClr val="FFFFFF"/>
              </a:solidFill>
            </a:endParaRPr>
          </a:p>
          <a:p>
            <a:pPr marL="914400" lvl="1" indent="-317500" algn="l" rtl="0">
              <a:lnSpc>
                <a:spcPct val="90000"/>
              </a:lnSpc>
              <a:spcBef>
                <a:spcPts val="0"/>
              </a:spcBef>
              <a:spcAft>
                <a:spcPts val="0"/>
              </a:spcAft>
              <a:buClr>
                <a:srgbClr val="FFFFFF"/>
              </a:buClr>
              <a:buSzPts val="1400"/>
              <a:buChar char="○"/>
            </a:pPr>
            <a:r>
              <a:rPr lang="en" sz="1400">
                <a:solidFill>
                  <a:srgbClr val="FFFFFF"/>
                </a:solidFill>
              </a:rPr>
              <a:t>Frailty syndrome</a:t>
            </a:r>
            <a:endParaRPr sz="1400">
              <a:solidFill>
                <a:srgbClr val="FFFFFF"/>
              </a:solidFill>
            </a:endParaRPr>
          </a:p>
          <a:p>
            <a:pPr marL="0" lvl="0" indent="0" algn="l" rtl="0">
              <a:lnSpc>
                <a:spcPct val="90000"/>
              </a:lnSpc>
              <a:spcBef>
                <a:spcPts val="1000"/>
              </a:spcBef>
              <a:spcAft>
                <a:spcPts val="0"/>
              </a:spcAft>
              <a:buNone/>
            </a:pPr>
            <a:endParaRPr sz="1400">
              <a:solidFill>
                <a:srgbClr val="FFFFFF"/>
              </a:solidFill>
            </a:endParaRPr>
          </a:p>
          <a:p>
            <a:pPr marL="457200" lvl="0" indent="-317500" algn="l" rtl="0">
              <a:spcBef>
                <a:spcPts val="0"/>
              </a:spcBef>
              <a:spcAft>
                <a:spcPts val="0"/>
              </a:spcAft>
              <a:buSzPts val="1400"/>
              <a:buChar char="●"/>
            </a:pPr>
            <a:r>
              <a:rPr lang="en" sz="1400"/>
              <a:t>Advantages over other diagnostic metrics (e.g. ECG, BP):</a:t>
            </a:r>
            <a:endParaRPr sz="1400"/>
          </a:p>
          <a:p>
            <a:pPr marL="914400" lvl="1" indent="-317500" algn="l" rtl="0">
              <a:spcBef>
                <a:spcPts val="0"/>
              </a:spcBef>
              <a:spcAft>
                <a:spcPts val="0"/>
              </a:spcAft>
              <a:buSzPts val="1400"/>
              <a:buChar char="○"/>
            </a:pPr>
            <a:r>
              <a:rPr lang="en" sz="1400"/>
              <a:t>Can track musculoskeletal health</a:t>
            </a:r>
            <a:endParaRPr sz="1400"/>
          </a:p>
          <a:p>
            <a:pPr marL="914400" lvl="1" indent="-317500" algn="l" rtl="0">
              <a:spcBef>
                <a:spcPts val="0"/>
              </a:spcBef>
              <a:spcAft>
                <a:spcPts val="0"/>
              </a:spcAft>
              <a:buSzPts val="1400"/>
              <a:buChar char="○"/>
            </a:pPr>
            <a:r>
              <a:rPr lang="en" sz="1400">
                <a:solidFill>
                  <a:srgbClr val="FFFFFF"/>
                </a:solidFill>
              </a:rPr>
              <a:t>Accurate - Not as prone to errors/noise</a:t>
            </a:r>
            <a:endParaRPr sz="1400">
              <a:solidFill>
                <a:srgbClr val="FFFFFF"/>
              </a:solidFill>
            </a:endParaRPr>
          </a:p>
          <a:p>
            <a:pPr marL="914400" lvl="1" indent="-317500" algn="l" rtl="0">
              <a:spcBef>
                <a:spcPts val="0"/>
              </a:spcBef>
              <a:spcAft>
                <a:spcPts val="0"/>
              </a:spcAft>
              <a:buSzPts val="1400"/>
              <a:buChar char="○"/>
            </a:pPr>
            <a:r>
              <a:rPr lang="en" sz="1400"/>
              <a:t>Ease of use - Instructions for grip strength assessments very simple</a:t>
            </a:r>
            <a:endParaRPr sz="1400">
              <a:solidFill>
                <a:srgbClr val="FFFFFF"/>
              </a:solidFill>
            </a:endParaRPr>
          </a:p>
          <a:p>
            <a:pPr marL="0" lvl="0" indent="0" algn="l" rtl="0">
              <a:spcBef>
                <a:spcPts val="1600"/>
              </a:spcBef>
              <a:spcAft>
                <a:spcPts val="1600"/>
              </a:spcAft>
              <a:buNone/>
            </a:pPr>
            <a:endParaRPr sz="1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GripTrack: Early Warning Flow Diagram</a:t>
            </a:r>
            <a:endParaRPr/>
          </a:p>
        </p:txBody>
      </p:sp>
      <p:sp>
        <p:nvSpPr>
          <p:cNvPr id="166" name="Google Shape;166;p17"/>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Portable  grip strength monitoring device with the following features:</a:t>
            </a:r>
            <a:endParaRPr sz="1400"/>
          </a:p>
          <a:p>
            <a:pPr marL="457200" lvl="0" indent="-317500" algn="l" rtl="0">
              <a:spcBef>
                <a:spcPts val="1600"/>
              </a:spcBef>
              <a:spcAft>
                <a:spcPts val="0"/>
              </a:spcAft>
              <a:buSzPts val="1400"/>
              <a:buChar char="●"/>
            </a:pPr>
            <a:r>
              <a:rPr lang="en" sz="1400"/>
              <a:t>Monitoring of Grip strength over time on the Grip Track app.</a:t>
            </a:r>
            <a:endParaRPr sz="1400"/>
          </a:p>
          <a:p>
            <a:pPr marL="457200" lvl="0" indent="-317500" algn="l" rtl="0">
              <a:spcBef>
                <a:spcPts val="0"/>
              </a:spcBef>
              <a:spcAft>
                <a:spcPts val="0"/>
              </a:spcAft>
              <a:buSzPts val="1400"/>
              <a:buChar char="●"/>
            </a:pPr>
            <a:r>
              <a:rPr lang="en" sz="1400"/>
              <a:t>User friendly interface targeted at elderly</a:t>
            </a:r>
            <a:endParaRPr sz="1400"/>
          </a:p>
          <a:p>
            <a:pPr marL="457200" lvl="0" indent="-317500" algn="l" rtl="0">
              <a:spcBef>
                <a:spcPts val="0"/>
              </a:spcBef>
              <a:spcAft>
                <a:spcPts val="0"/>
              </a:spcAft>
              <a:buSzPts val="1400"/>
              <a:buChar char="●"/>
            </a:pPr>
            <a:r>
              <a:rPr lang="en" sz="1400"/>
              <a:t>Grip strength assessment incorporated as a game</a:t>
            </a:r>
            <a:endParaRPr sz="1400"/>
          </a:p>
          <a:p>
            <a:pPr marL="457200" lvl="0" indent="-317500" algn="l" rtl="0">
              <a:spcBef>
                <a:spcPts val="0"/>
              </a:spcBef>
              <a:spcAft>
                <a:spcPts val="0"/>
              </a:spcAft>
              <a:buSzPts val="1400"/>
              <a:buChar char="●"/>
            </a:pPr>
            <a:r>
              <a:rPr lang="en" sz="1400"/>
              <a:t>Graphical representation of data over time and analysis sent to care team members</a:t>
            </a:r>
            <a:endParaRPr sz="1400"/>
          </a:p>
          <a:p>
            <a:pPr marL="0" lvl="0" indent="0" algn="l" rtl="0">
              <a:spcBef>
                <a:spcPts val="1600"/>
              </a:spcBef>
              <a:spcAft>
                <a:spcPts val="1600"/>
              </a:spcAft>
              <a:buNone/>
            </a:pPr>
            <a:endParaRPr/>
          </a:p>
        </p:txBody>
      </p:sp>
      <p:pic>
        <p:nvPicPr>
          <p:cNvPr id="167" name="Google Shape;167;p17"/>
          <p:cNvPicPr preferRelativeResize="0"/>
          <p:nvPr/>
        </p:nvPicPr>
        <p:blipFill>
          <a:blip r:embed="rId3">
            <a:alphaModFix/>
          </a:blip>
          <a:stretch>
            <a:fillRect/>
          </a:stretch>
        </p:blipFill>
        <p:spPr>
          <a:xfrm>
            <a:off x="1221300" y="3274800"/>
            <a:ext cx="7038901" cy="1002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Details</a:t>
            </a:r>
            <a:endParaRPr/>
          </a:p>
        </p:txBody>
      </p:sp>
      <p:pic>
        <p:nvPicPr>
          <p:cNvPr id="173" name="Google Shape;173;p18"/>
          <p:cNvPicPr preferRelativeResize="0"/>
          <p:nvPr/>
        </p:nvPicPr>
        <p:blipFill>
          <a:blip r:embed="rId3">
            <a:alphaModFix/>
          </a:blip>
          <a:stretch>
            <a:fillRect/>
          </a:stretch>
        </p:blipFill>
        <p:spPr>
          <a:xfrm>
            <a:off x="1228313" y="1874250"/>
            <a:ext cx="7177275" cy="264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Existing Products and Competitors</a:t>
            </a:r>
            <a:endParaRPr/>
          </a:p>
        </p:txBody>
      </p:sp>
      <p:sp>
        <p:nvSpPr>
          <p:cNvPr id="179" name="Google Shape;179;p19"/>
          <p:cNvSpPr txBox="1">
            <a:spLocks noGrp="1"/>
          </p:cNvSpPr>
          <p:nvPr>
            <p:ph type="body" idx="1"/>
          </p:nvPr>
        </p:nvSpPr>
        <p:spPr>
          <a:xfrm>
            <a:off x="557125" y="1548075"/>
            <a:ext cx="5737200" cy="3497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AliveCor EKG</a:t>
            </a:r>
            <a:endParaRPr/>
          </a:p>
          <a:p>
            <a:pPr marL="914400" lvl="1" indent="-298450" algn="l" rtl="0">
              <a:spcBef>
                <a:spcPts val="0"/>
              </a:spcBef>
              <a:spcAft>
                <a:spcPts val="0"/>
              </a:spcAft>
              <a:buSzPts val="1100"/>
              <a:buChar char="○"/>
            </a:pPr>
            <a:r>
              <a:rPr lang="en"/>
              <a:t>1 or 6 lead person EKG with app</a:t>
            </a:r>
            <a:endParaRPr/>
          </a:p>
          <a:p>
            <a:pPr marL="914400" lvl="1" indent="-298450" algn="l" rtl="0">
              <a:spcBef>
                <a:spcPts val="0"/>
              </a:spcBef>
              <a:spcAft>
                <a:spcPts val="0"/>
              </a:spcAft>
              <a:buSzPts val="1100"/>
              <a:buChar char="○"/>
            </a:pPr>
            <a:r>
              <a:rPr lang="en"/>
              <a:t>Costs $100 or $150 dollars</a:t>
            </a:r>
            <a:endParaRPr/>
          </a:p>
          <a:p>
            <a:pPr marL="914400" lvl="1" indent="-298450" algn="l" rtl="0">
              <a:spcBef>
                <a:spcPts val="0"/>
              </a:spcBef>
              <a:spcAft>
                <a:spcPts val="0"/>
              </a:spcAft>
              <a:buSzPts val="1100"/>
              <a:buChar char="○"/>
            </a:pPr>
            <a:r>
              <a:rPr lang="en"/>
              <a:t>Can only diagnose cardiovascular problems</a:t>
            </a:r>
            <a:endParaRPr/>
          </a:p>
          <a:p>
            <a:pPr marL="457200" lvl="0" indent="-311150" algn="l" rtl="0">
              <a:spcBef>
                <a:spcPts val="0"/>
              </a:spcBef>
              <a:spcAft>
                <a:spcPts val="0"/>
              </a:spcAft>
              <a:buSzPts val="1300"/>
              <a:buChar char="●"/>
            </a:pPr>
            <a:r>
              <a:rPr lang="en"/>
              <a:t>Omron Blood Pressure Smart Watch</a:t>
            </a:r>
            <a:endParaRPr/>
          </a:p>
          <a:p>
            <a:pPr marL="914400" lvl="1" indent="-298450" algn="l" rtl="0">
              <a:spcBef>
                <a:spcPts val="0"/>
              </a:spcBef>
              <a:spcAft>
                <a:spcPts val="0"/>
              </a:spcAft>
              <a:buSzPts val="1100"/>
              <a:buChar char="○"/>
            </a:pPr>
            <a:r>
              <a:rPr lang="en"/>
              <a:t>Smartwatch that can inflate and take blood pressure</a:t>
            </a:r>
            <a:endParaRPr/>
          </a:p>
          <a:p>
            <a:pPr marL="914400" lvl="1" indent="-298450" algn="l" rtl="0">
              <a:spcBef>
                <a:spcPts val="0"/>
              </a:spcBef>
              <a:spcAft>
                <a:spcPts val="0"/>
              </a:spcAft>
              <a:buSzPts val="1100"/>
              <a:buChar char="○"/>
            </a:pPr>
            <a:r>
              <a:rPr lang="en"/>
              <a:t>Very expensive, costs $500</a:t>
            </a:r>
            <a:endParaRPr/>
          </a:p>
          <a:p>
            <a:pPr marL="914400" lvl="1" indent="-298450" algn="l" rtl="0">
              <a:spcBef>
                <a:spcPts val="0"/>
              </a:spcBef>
              <a:spcAft>
                <a:spcPts val="0"/>
              </a:spcAft>
              <a:buSzPts val="1100"/>
              <a:buChar char="○"/>
            </a:pPr>
            <a:r>
              <a:rPr lang="en"/>
              <a:t>Blood pressure only</a:t>
            </a:r>
            <a:endParaRPr/>
          </a:p>
          <a:p>
            <a:pPr marL="457200" lvl="0" indent="-311150" algn="l" rtl="0">
              <a:spcBef>
                <a:spcPts val="0"/>
              </a:spcBef>
              <a:spcAft>
                <a:spcPts val="0"/>
              </a:spcAft>
              <a:buSzPts val="1300"/>
              <a:buChar char="●"/>
            </a:pPr>
            <a:r>
              <a:rPr lang="en"/>
              <a:t>SQUEGG Digital Dynamometer</a:t>
            </a:r>
            <a:endParaRPr/>
          </a:p>
          <a:p>
            <a:pPr marL="914400" lvl="1" indent="-298450" algn="l" rtl="0">
              <a:spcBef>
                <a:spcPts val="0"/>
              </a:spcBef>
              <a:spcAft>
                <a:spcPts val="0"/>
              </a:spcAft>
              <a:buSzPts val="1100"/>
              <a:buChar char="○"/>
            </a:pPr>
            <a:r>
              <a:rPr lang="en"/>
              <a:t>Grip strength measurement device with app pairment</a:t>
            </a:r>
            <a:endParaRPr/>
          </a:p>
          <a:p>
            <a:pPr marL="914400" lvl="1" indent="-298450" algn="l" rtl="0">
              <a:spcBef>
                <a:spcPts val="0"/>
              </a:spcBef>
              <a:spcAft>
                <a:spcPts val="0"/>
              </a:spcAft>
              <a:buSzPts val="1100"/>
              <a:buChar char="○"/>
            </a:pPr>
            <a:r>
              <a:rPr lang="en"/>
              <a:t>Costs $40</a:t>
            </a:r>
            <a:endParaRPr/>
          </a:p>
          <a:p>
            <a:pPr marL="914400" lvl="1" indent="-298450" algn="l" rtl="0">
              <a:spcBef>
                <a:spcPts val="0"/>
              </a:spcBef>
              <a:spcAft>
                <a:spcPts val="0"/>
              </a:spcAft>
              <a:buSzPts val="1100"/>
              <a:buChar char="○"/>
            </a:pPr>
            <a:r>
              <a:rPr lang="en"/>
              <a:t>No health-tracking metrics/tailored towards exercise</a:t>
            </a:r>
            <a:endParaRPr/>
          </a:p>
          <a:p>
            <a:pPr marL="457200" lvl="0" indent="-311150" algn="l" rtl="0">
              <a:spcBef>
                <a:spcPts val="0"/>
              </a:spcBef>
              <a:spcAft>
                <a:spcPts val="0"/>
              </a:spcAft>
              <a:buSzPts val="1300"/>
              <a:buChar char="●"/>
            </a:pPr>
            <a:r>
              <a:rPr lang="en"/>
              <a:t>Jamar Plus Hand Dynamometer </a:t>
            </a:r>
            <a:endParaRPr/>
          </a:p>
          <a:p>
            <a:pPr marL="914400" lvl="1" indent="-298450" algn="l" rtl="0">
              <a:spcBef>
                <a:spcPts val="0"/>
              </a:spcBef>
              <a:spcAft>
                <a:spcPts val="0"/>
              </a:spcAft>
              <a:buSzPts val="1100"/>
              <a:buChar char="○"/>
            </a:pPr>
            <a:r>
              <a:rPr lang="en"/>
              <a:t>Grip strength measurement device targeted towards physical therapy</a:t>
            </a:r>
            <a:endParaRPr/>
          </a:p>
          <a:p>
            <a:pPr marL="914400" lvl="1" indent="-298450" algn="l" rtl="0">
              <a:spcBef>
                <a:spcPts val="0"/>
              </a:spcBef>
              <a:spcAft>
                <a:spcPts val="0"/>
              </a:spcAft>
              <a:buSzPts val="1100"/>
              <a:buChar char="○"/>
            </a:pPr>
            <a:r>
              <a:rPr lang="en"/>
              <a:t>Very expensive, costs $363</a:t>
            </a:r>
            <a:endParaRPr/>
          </a:p>
          <a:p>
            <a:pPr marL="914400" lvl="1" indent="-298450" algn="l" rtl="0">
              <a:spcBef>
                <a:spcPts val="0"/>
              </a:spcBef>
              <a:spcAft>
                <a:spcPts val="0"/>
              </a:spcAft>
              <a:buSzPts val="1100"/>
              <a:buChar char="○"/>
            </a:pPr>
            <a:r>
              <a:rPr lang="en"/>
              <a:t>Very large includes display panel screen</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80" name="Google Shape;180;p19"/>
          <p:cNvPicPr preferRelativeResize="0"/>
          <p:nvPr/>
        </p:nvPicPr>
        <p:blipFill>
          <a:blip r:embed="rId3">
            <a:alphaModFix/>
          </a:blip>
          <a:stretch>
            <a:fillRect/>
          </a:stretch>
        </p:blipFill>
        <p:spPr>
          <a:xfrm>
            <a:off x="7458250" y="3855225"/>
            <a:ext cx="862500" cy="863975"/>
          </a:xfrm>
          <a:prstGeom prst="rect">
            <a:avLst/>
          </a:prstGeom>
          <a:noFill/>
          <a:ln>
            <a:noFill/>
          </a:ln>
        </p:spPr>
      </p:pic>
      <p:pic>
        <p:nvPicPr>
          <p:cNvPr id="181" name="Google Shape;181;p19"/>
          <p:cNvPicPr preferRelativeResize="0"/>
          <p:nvPr/>
        </p:nvPicPr>
        <p:blipFill>
          <a:blip r:embed="rId4">
            <a:alphaModFix/>
          </a:blip>
          <a:stretch>
            <a:fillRect/>
          </a:stretch>
        </p:blipFill>
        <p:spPr>
          <a:xfrm>
            <a:off x="7242329" y="250253"/>
            <a:ext cx="1185671" cy="863975"/>
          </a:xfrm>
          <a:prstGeom prst="rect">
            <a:avLst/>
          </a:prstGeom>
          <a:noFill/>
          <a:ln>
            <a:noFill/>
          </a:ln>
        </p:spPr>
      </p:pic>
      <p:pic>
        <p:nvPicPr>
          <p:cNvPr id="182" name="Google Shape;182;p19"/>
          <p:cNvPicPr preferRelativeResize="0"/>
          <p:nvPr/>
        </p:nvPicPr>
        <p:blipFill>
          <a:blip r:embed="rId5">
            <a:alphaModFix/>
          </a:blip>
          <a:stretch>
            <a:fillRect/>
          </a:stretch>
        </p:blipFill>
        <p:spPr>
          <a:xfrm>
            <a:off x="7401096" y="1307850"/>
            <a:ext cx="976800" cy="1179150"/>
          </a:xfrm>
          <a:prstGeom prst="rect">
            <a:avLst/>
          </a:prstGeom>
          <a:noFill/>
          <a:ln>
            <a:noFill/>
          </a:ln>
        </p:spPr>
      </p:pic>
      <p:pic>
        <p:nvPicPr>
          <p:cNvPr id="183" name="Google Shape;183;p19"/>
          <p:cNvPicPr preferRelativeResize="0"/>
          <p:nvPr/>
        </p:nvPicPr>
        <p:blipFill>
          <a:blip r:embed="rId6">
            <a:alphaModFix/>
          </a:blip>
          <a:stretch>
            <a:fillRect/>
          </a:stretch>
        </p:blipFill>
        <p:spPr>
          <a:xfrm>
            <a:off x="7292413" y="2571760"/>
            <a:ext cx="1085475" cy="9994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Market Analysis </a:t>
            </a:r>
            <a:endParaRPr/>
          </a:p>
        </p:txBody>
      </p:sp>
      <p:sp>
        <p:nvSpPr>
          <p:cNvPr id="189" name="Google Shape;189;p20"/>
          <p:cNvSpPr txBox="1">
            <a:spLocks noGrp="1"/>
          </p:cNvSpPr>
          <p:nvPr>
            <p:ph type="body" idx="1"/>
          </p:nvPr>
        </p:nvSpPr>
        <p:spPr>
          <a:xfrm>
            <a:off x="111825" y="1250600"/>
            <a:ext cx="5417100" cy="3192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Verdana"/>
              <a:buChar char="●"/>
            </a:pPr>
            <a:r>
              <a:rPr lang="en" sz="1400">
                <a:solidFill>
                  <a:srgbClr val="FFFFFF"/>
                </a:solidFill>
                <a:latin typeface="Verdana"/>
                <a:ea typeface="Verdana"/>
                <a:cs typeface="Verdana"/>
                <a:sym typeface="Verdana"/>
              </a:rPr>
              <a:t>CVD</a:t>
            </a:r>
            <a:endParaRPr sz="1400">
              <a:solidFill>
                <a:srgbClr val="FFFFFF"/>
              </a:solidFill>
              <a:latin typeface="Verdana"/>
              <a:ea typeface="Verdana"/>
              <a:cs typeface="Verdana"/>
              <a:sym typeface="Verdana"/>
            </a:endParaRPr>
          </a:p>
          <a:p>
            <a:pPr marL="914400" lvl="1" indent="-317500" algn="l" rtl="0">
              <a:spcBef>
                <a:spcPts val="0"/>
              </a:spcBef>
              <a:spcAft>
                <a:spcPts val="0"/>
              </a:spcAft>
              <a:buClr>
                <a:srgbClr val="FFFFFF"/>
              </a:buClr>
              <a:buSzPts val="1400"/>
              <a:buFont typeface="Verdana"/>
              <a:buChar char="○"/>
            </a:pPr>
            <a:r>
              <a:rPr lang="en" sz="1400">
                <a:solidFill>
                  <a:srgbClr val="FFFFFF"/>
                </a:solidFill>
                <a:latin typeface="Verdana"/>
                <a:ea typeface="Verdana"/>
                <a:cs typeface="Verdana"/>
                <a:sym typeface="Verdana"/>
              </a:rPr>
              <a:t>121 million Americans Diagnosed with cardiovascular diseases annually.</a:t>
            </a:r>
            <a:endParaRPr sz="1400">
              <a:solidFill>
                <a:srgbClr val="FFFFFF"/>
              </a:solidFill>
              <a:latin typeface="Verdana"/>
              <a:ea typeface="Verdana"/>
              <a:cs typeface="Verdana"/>
              <a:sym typeface="Verdana"/>
            </a:endParaRPr>
          </a:p>
          <a:p>
            <a:pPr marL="914400" lvl="1" indent="-317500" algn="l" rtl="0">
              <a:spcBef>
                <a:spcPts val="0"/>
              </a:spcBef>
              <a:spcAft>
                <a:spcPts val="0"/>
              </a:spcAft>
              <a:buClr>
                <a:srgbClr val="FFFFFF"/>
              </a:buClr>
              <a:buSzPts val="1400"/>
              <a:buFont typeface="Verdana"/>
              <a:buChar char="○"/>
            </a:pPr>
            <a:r>
              <a:rPr lang="en" sz="1400">
                <a:solidFill>
                  <a:srgbClr val="FFFFFF"/>
                </a:solidFill>
                <a:latin typeface="Verdana"/>
                <a:ea typeface="Verdana"/>
                <a:cs typeface="Verdana"/>
                <a:sym typeface="Verdana"/>
              </a:rPr>
              <a:t>CVD and stroke account for 14% of health expenditure in 2014-2015.</a:t>
            </a:r>
            <a:endParaRPr sz="1400">
              <a:solidFill>
                <a:srgbClr val="FFFFFF"/>
              </a:solidFill>
              <a:latin typeface="Verdana"/>
              <a:ea typeface="Verdana"/>
              <a:cs typeface="Verdana"/>
              <a:sym typeface="Verdana"/>
            </a:endParaRPr>
          </a:p>
          <a:p>
            <a:pPr marL="914400" lvl="1" indent="-317500" algn="l" rtl="0">
              <a:spcBef>
                <a:spcPts val="0"/>
              </a:spcBef>
              <a:spcAft>
                <a:spcPts val="0"/>
              </a:spcAft>
              <a:buClr>
                <a:srgbClr val="FFFFFF"/>
              </a:buClr>
              <a:buSzPts val="1400"/>
              <a:buFont typeface="Verdana"/>
              <a:buChar char="○"/>
            </a:pPr>
            <a:r>
              <a:rPr lang="en" sz="1400">
                <a:solidFill>
                  <a:srgbClr val="FFFFFF"/>
                </a:solidFill>
                <a:latin typeface="Verdana"/>
                <a:ea typeface="Verdana"/>
                <a:cs typeface="Verdana"/>
                <a:sym typeface="Verdana"/>
              </a:rPr>
              <a:t>Total Medical costs for CVD projected to increase to $749 billion in 2035.</a:t>
            </a:r>
            <a:endParaRPr sz="1400">
              <a:solidFill>
                <a:srgbClr val="FFFFFF"/>
              </a:solidFill>
              <a:latin typeface="Verdana"/>
              <a:ea typeface="Verdana"/>
              <a:cs typeface="Verdana"/>
              <a:sym typeface="Verdana"/>
            </a:endParaRPr>
          </a:p>
          <a:p>
            <a:pPr marL="457200" lvl="0" indent="-317500" algn="l" rtl="0">
              <a:spcBef>
                <a:spcPts val="0"/>
              </a:spcBef>
              <a:spcAft>
                <a:spcPts val="0"/>
              </a:spcAft>
              <a:buClr>
                <a:srgbClr val="FFFFFF"/>
              </a:buClr>
              <a:buSzPts val="1400"/>
              <a:buFont typeface="Verdana"/>
              <a:buChar char="●"/>
            </a:pPr>
            <a:r>
              <a:rPr lang="en" sz="1400">
                <a:solidFill>
                  <a:srgbClr val="FFFFFF"/>
                </a:solidFill>
                <a:latin typeface="Verdana"/>
                <a:ea typeface="Verdana"/>
                <a:cs typeface="Verdana"/>
                <a:sym typeface="Verdana"/>
              </a:rPr>
              <a:t>Frailty / Falls</a:t>
            </a:r>
            <a:endParaRPr sz="1400">
              <a:solidFill>
                <a:srgbClr val="FFFFFF"/>
              </a:solidFill>
              <a:latin typeface="Verdana"/>
              <a:ea typeface="Verdana"/>
              <a:cs typeface="Verdana"/>
              <a:sym typeface="Verdana"/>
            </a:endParaRPr>
          </a:p>
          <a:p>
            <a:pPr marL="914400" lvl="1" indent="-317500" algn="l" rtl="0">
              <a:spcBef>
                <a:spcPts val="0"/>
              </a:spcBef>
              <a:spcAft>
                <a:spcPts val="0"/>
              </a:spcAft>
              <a:buClr>
                <a:srgbClr val="FFFFFF"/>
              </a:buClr>
              <a:buSzPts val="1400"/>
              <a:buFont typeface="Verdana"/>
              <a:buChar char="○"/>
            </a:pPr>
            <a:r>
              <a:rPr lang="en" sz="1400">
                <a:solidFill>
                  <a:srgbClr val="FFFFFF"/>
                </a:solidFill>
                <a:latin typeface="Verdana"/>
                <a:ea typeface="Verdana"/>
                <a:cs typeface="Verdana"/>
                <a:sym typeface="Verdana"/>
              </a:rPr>
              <a:t>Each year, 3 million older people are treated in emergency departments for fall injuries.</a:t>
            </a:r>
            <a:endParaRPr sz="1400">
              <a:solidFill>
                <a:srgbClr val="FFFFFF"/>
              </a:solidFill>
              <a:latin typeface="Verdana"/>
              <a:ea typeface="Verdana"/>
              <a:cs typeface="Verdana"/>
              <a:sym typeface="Verdana"/>
            </a:endParaRPr>
          </a:p>
          <a:p>
            <a:pPr marL="914400" lvl="1" indent="-317500" algn="l" rtl="0">
              <a:spcBef>
                <a:spcPts val="0"/>
              </a:spcBef>
              <a:spcAft>
                <a:spcPts val="0"/>
              </a:spcAft>
              <a:buClr>
                <a:srgbClr val="FFFFFF"/>
              </a:buClr>
              <a:buSzPts val="1400"/>
              <a:buFont typeface="Verdana"/>
              <a:buChar char="○"/>
            </a:pPr>
            <a:r>
              <a:rPr lang="en" sz="1400">
                <a:solidFill>
                  <a:srgbClr val="FFFFFF"/>
                </a:solidFill>
                <a:latin typeface="Verdana"/>
                <a:ea typeface="Verdana"/>
                <a:cs typeface="Verdana"/>
                <a:sym typeface="Verdana"/>
              </a:rPr>
              <a:t>In 2015, the total medical costs for falls totaled more than $50 billion </a:t>
            </a:r>
            <a:endParaRPr sz="1400">
              <a:solidFill>
                <a:srgbClr val="FFFFFF"/>
              </a:solidFill>
              <a:latin typeface="Verdana"/>
              <a:ea typeface="Verdana"/>
              <a:cs typeface="Verdana"/>
              <a:sym typeface="Verdana"/>
            </a:endParaRPr>
          </a:p>
          <a:p>
            <a:pPr marL="0" lvl="0" indent="0" algn="l" rtl="0">
              <a:spcBef>
                <a:spcPts val="1600"/>
              </a:spcBef>
              <a:spcAft>
                <a:spcPts val="0"/>
              </a:spcAft>
              <a:buNone/>
            </a:pPr>
            <a:endParaRPr sz="1400">
              <a:solidFill>
                <a:srgbClr val="FFFFFF"/>
              </a:solidFill>
              <a:latin typeface="Verdana"/>
              <a:ea typeface="Verdana"/>
              <a:cs typeface="Verdana"/>
              <a:sym typeface="Verdana"/>
            </a:endParaRPr>
          </a:p>
          <a:p>
            <a:pPr marL="0" lvl="0" indent="0" algn="l" rtl="0">
              <a:spcBef>
                <a:spcPts val="1600"/>
              </a:spcBef>
              <a:spcAft>
                <a:spcPts val="0"/>
              </a:spcAft>
              <a:buNone/>
            </a:pPr>
            <a:endParaRPr sz="1800">
              <a:solidFill>
                <a:srgbClr val="444444"/>
              </a:solidFill>
              <a:highlight>
                <a:srgbClr val="FFFFFF"/>
              </a:highlight>
              <a:latin typeface="Verdana"/>
              <a:ea typeface="Verdana"/>
              <a:cs typeface="Verdana"/>
              <a:sym typeface="Verdana"/>
            </a:endParaRPr>
          </a:p>
          <a:p>
            <a:pPr marL="0" lvl="0" indent="0" algn="l" rtl="0">
              <a:spcBef>
                <a:spcPts val="1600"/>
              </a:spcBef>
              <a:spcAft>
                <a:spcPts val="1600"/>
              </a:spcAft>
              <a:buNone/>
            </a:pPr>
            <a:endParaRPr sz="1100">
              <a:solidFill>
                <a:srgbClr val="444444"/>
              </a:solidFill>
              <a:highlight>
                <a:srgbClr val="FFFFFF"/>
              </a:highlight>
              <a:latin typeface="Verdana"/>
              <a:ea typeface="Verdana"/>
              <a:cs typeface="Verdana"/>
              <a:sym typeface="Verdana"/>
            </a:endParaRPr>
          </a:p>
        </p:txBody>
      </p:sp>
      <p:pic>
        <p:nvPicPr>
          <p:cNvPr id="190" name="Google Shape;190;p20"/>
          <p:cNvPicPr preferRelativeResize="0"/>
          <p:nvPr/>
        </p:nvPicPr>
        <p:blipFill>
          <a:blip r:embed="rId3">
            <a:alphaModFix/>
          </a:blip>
          <a:stretch>
            <a:fillRect/>
          </a:stretch>
        </p:blipFill>
        <p:spPr>
          <a:xfrm>
            <a:off x="5607175" y="691525"/>
            <a:ext cx="3310275" cy="2206850"/>
          </a:xfrm>
          <a:prstGeom prst="rect">
            <a:avLst/>
          </a:prstGeom>
          <a:noFill/>
          <a:ln>
            <a:noFill/>
          </a:ln>
        </p:spPr>
      </p:pic>
      <p:pic>
        <p:nvPicPr>
          <p:cNvPr id="191" name="Google Shape;191;p20"/>
          <p:cNvPicPr preferRelativeResize="0"/>
          <p:nvPr/>
        </p:nvPicPr>
        <p:blipFill>
          <a:blip r:embed="rId4">
            <a:alphaModFix/>
          </a:blip>
          <a:stretch>
            <a:fillRect/>
          </a:stretch>
        </p:blipFill>
        <p:spPr>
          <a:xfrm>
            <a:off x="5681325" y="3050775"/>
            <a:ext cx="2928792" cy="194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Model: Funding for Two Year of Runway</a:t>
            </a:r>
            <a:endParaRPr/>
          </a:p>
        </p:txBody>
      </p:sp>
      <p:sp>
        <p:nvSpPr>
          <p:cNvPr id="197" name="Google Shape;19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8" name="Google Shape;198;p21"/>
          <p:cNvPicPr preferRelativeResize="0"/>
          <p:nvPr/>
        </p:nvPicPr>
        <p:blipFill>
          <a:blip r:embed="rId3">
            <a:alphaModFix/>
          </a:blip>
          <a:stretch>
            <a:fillRect/>
          </a:stretch>
        </p:blipFill>
        <p:spPr>
          <a:xfrm>
            <a:off x="2020150" y="1307850"/>
            <a:ext cx="5047849" cy="3513176"/>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On-screen Show (16:9)</PresentationFormat>
  <Paragraphs>115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Lato</vt:lpstr>
      <vt:lpstr>Arial</vt:lpstr>
      <vt:lpstr>Montserrat</vt:lpstr>
      <vt:lpstr>Verdana</vt:lpstr>
      <vt:lpstr>Focus</vt:lpstr>
      <vt:lpstr>GripTrack</vt:lpstr>
      <vt:lpstr>The Problem</vt:lpstr>
      <vt:lpstr>The Problem Need Statement</vt:lpstr>
      <vt:lpstr>Grip Strength as a Diagnostic Tool</vt:lpstr>
      <vt:lpstr>GripTrack: Early Warning Flow Diagram</vt:lpstr>
      <vt:lpstr>Technical Details</vt:lpstr>
      <vt:lpstr>Existing Products and Competitors</vt:lpstr>
      <vt:lpstr>Market Analysis </vt:lpstr>
      <vt:lpstr>Business Model: Funding for Two Year of Runway</vt:lpstr>
      <vt:lpstr>Business Model Pricing Options</vt:lpstr>
      <vt:lpstr>Market Penetration Expectation (1st year): </vt:lpstr>
      <vt:lpstr>2 year Timeline:</vt:lpstr>
      <vt:lpstr>Gantt Chart</vt:lpstr>
      <vt:lpstr>Meet the GripTrack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GripTrack</dc:title>
  <dc:creator>georg</dc:creator>
  <cp:lastModifiedBy>georgemathew156@gmail.com</cp:lastModifiedBy>
  <cp:revision>1</cp:revision>
  <dcterms:modified xsi:type="dcterms:W3CDTF">2019-12-03T04:06:59Z</dcterms:modified>
</cp:coreProperties>
</file>