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0"/>
  </p:notesMasterIdLst>
  <p:handoutMasterIdLst>
    <p:handoutMasterId r:id="rId21"/>
  </p:handoutMasterIdLst>
  <p:sldIdLst>
    <p:sldId id="256" r:id="rId5"/>
    <p:sldId id="257" r:id="rId6"/>
    <p:sldId id="263" r:id="rId7"/>
    <p:sldId id="282" r:id="rId8"/>
    <p:sldId id="281" r:id="rId9"/>
    <p:sldId id="258" r:id="rId10"/>
    <p:sldId id="275" r:id="rId11"/>
    <p:sldId id="288" r:id="rId12"/>
    <p:sldId id="274" r:id="rId13"/>
    <p:sldId id="287" r:id="rId14"/>
    <p:sldId id="285" r:id="rId15"/>
    <p:sldId id="289" r:id="rId16"/>
    <p:sldId id="283" r:id="rId17"/>
    <p:sldId id="278" r:id="rId18"/>
    <p:sldId id="267" r:id="rId19"/>
  </p:sldIdLst>
  <p:sldSz cx="12192000" cy="6858000"/>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89936" autoAdjust="0"/>
  </p:normalViewPr>
  <p:slideViewPr>
    <p:cSldViewPr snapToGrid="0" showGuides="1">
      <p:cViewPr varScale="1">
        <p:scale>
          <a:sx n="102" d="100"/>
          <a:sy n="102" d="100"/>
        </p:scale>
        <p:origin x="120" y="72"/>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9" d="100"/>
          <a:sy n="99" d="100"/>
        </p:scale>
        <p:origin x="441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9FB0DB-6E14-4D38-930B-E188F6E13CB2}"/>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id="{F6DB5971-2675-487B-9E88-02DB3F19D0BC}"/>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9E88B8F3-31C2-4698-B74C-D5D76CFD8ACD}" type="datetimeFigureOut">
              <a:rPr lang="ru-RU" smtClean="0"/>
              <a:t>04.12.2019</a:t>
            </a:fld>
            <a:endParaRPr lang="ru-RU" dirty="0"/>
          </a:p>
        </p:txBody>
      </p:sp>
      <p:sp>
        <p:nvSpPr>
          <p:cNvPr id="4" name="Footer Placeholder 3">
            <a:extLst>
              <a:ext uri="{FF2B5EF4-FFF2-40B4-BE49-F238E27FC236}">
                <a16:creationId xmlns:a16="http://schemas.microsoft.com/office/drawing/2014/main" id="{D98F2125-3128-41A1-8437-EB29536F4DF1}"/>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4663736B-7E4B-4A53-8310-E0970E67F8A0}"/>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5A4B18F8-B739-4178-8D2D-879F4A27DC29}" type="slidenum">
              <a:rPr lang="ru-RU" smtClean="0"/>
              <a:t>‹#›</a:t>
            </a:fld>
            <a:endParaRPr lang="ru-RU" dirty="0"/>
          </a:p>
        </p:txBody>
      </p:sp>
    </p:spTree>
    <p:extLst>
      <p:ext uri="{BB962C8B-B14F-4D97-AF65-F5344CB8AC3E}">
        <p14:creationId xmlns:p14="http://schemas.microsoft.com/office/powerpoint/2010/main" val="249290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000EB3D-2307-4317-8A1D-B47FA45245F0}" type="datetimeFigureOut">
              <a:rPr lang="ru-RU" smtClean="0"/>
              <a:t>04.12.2019</a:t>
            </a:fld>
            <a:endParaRPr lang="ru-RU"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bi.nlm.nih.gov/pubmed/3164676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ncbi.nlm.nih.gov/pmc/articles/PMC6288536/" TargetMode="External"/><Relationship Id="rId4" Type="http://schemas.openxmlformats.org/officeDocument/2006/relationships/hyperlink" Target="https://www.ncbi.nlm.nih.gov/pubmed/3055635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lenscrafters.com/"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warbyparker.com/" TargetMode="External"/><Relationship Id="rId4" Type="http://schemas.openxmlformats.org/officeDocument/2006/relationships/hyperlink" Target="https://shopfelixgray.co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Light Technologies -- See the world on your own terms</a:t>
            </a:r>
          </a:p>
          <a:p>
            <a:endParaRPr lang="en-US" dirty="0"/>
          </a:p>
        </p:txBody>
      </p:sp>
      <p:sp>
        <p:nvSpPr>
          <p:cNvPr id="4" name="Slide Number Placeholder 3"/>
          <p:cNvSpPr>
            <a:spLocks noGrp="1"/>
          </p:cNvSpPr>
          <p:nvPr>
            <p:ph type="sldNum" sz="quarter" idx="5"/>
          </p:nvPr>
        </p:nvSpPr>
        <p:spPr/>
        <p:txBody>
          <a:bodyPr/>
          <a:lstStyle/>
          <a:p>
            <a:fld id="{53D78A92-0141-4330-8F3E-FAADFAC23844}" type="slidenum">
              <a:rPr lang="ru-RU" smtClean="0"/>
              <a:t>1</a:t>
            </a:fld>
            <a:endParaRPr lang="ru-RU" dirty="0"/>
          </a:p>
        </p:txBody>
      </p:sp>
    </p:spTree>
    <p:extLst>
      <p:ext uri="{BB962C8B-B14F-4D97-AF65-F5344CB8AC3E}">
        <p14:creationId xmlns:p14="http://schemas.microsoft.com/office/powerpoint/2010/main" val="1620755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product consists of a good looking eye glasses frame available with blue light sensor in the center and the electronics and battery at the ends. Next slide shows diagram of our glasses in action.</a:t>
            </a:r>
          </a:p>
        </p:txBody>
      </p:sp>
      <p:sp>
        <p:nvSpPr>
          <p:cNvPr id="4" name="Slide Number Placeholder 3"/>
          <p:cNvSpPr>
            <a:spLocks noGrp="1"/>
          </p:cNvSpPr>
          <p:nvPr>
            <p:ph type="sldNum" sz="quarter" idx="5"/>
          </p:nvPr>
        </p:nvSpPr>
        <p:spPr/>
        <p:txBody>
          <a:bodyPr/>
          <a:lstStyle/>
          <a:p>
            <a:fld id="{53D78A92-0141-4330-8F3E-FAADFAC23844}" type="slidenum">
              <a:rPr lang="ru-RU" smtClean="0"/>
              <a:t>10</a:t>
            </a:fld>
            <a:endParaRPr lang="ru-RU" dirty="0"/>
          </a:p>
        </p:txBody>
      </p:sp>
    </p:spTree>
    <p:extLst>
      <p:ext uri="{BB962C8B-B14F-4D97-AF65-F5344CB8AC3E}">
        <p14:creationId xmlns:p14="http://schemas.microsoft.com/office/powerpoint/2010/main" val="157994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our BLT glasses will monitor blue light exposure in 400-495 nm range and send that information via Bluetooth to computer or smart phone. This valuable data is then processed and stored and can be used to give user control and options to reduce blue light exposure. The user can set option to automatically change settings on all of their devices to reduce blue light exposure. The data can also point out when and for how long user was exposed to blue light, helping to identify blue light devices. Data can give user’s past history and can average out blue light exposure in past helping identify risk of eye damage. These are some of the examples from vast amount of options that we have to use this data.</a:t>
            </a:r>
          </a:p>
        </p:txBody>
      </p:sp>
      <p:sp>
        <p:nvSpPr>
          <p:cNvPr id="4" name="Slide Number Placeholder 3"/>
          <p:cNvSpPr>
            <a:spLocks noGrp="1"/>
          </p:cNvSpPr>
          <p:nvPr>
            <p:ph type="sldNum" sz="quarter" idx="5"/>
          </p:nvPr>
        </p:nvSpPr>
        <p:spPr/>
        <p:txBody>
          <a:bodyPr/>
          <a:lstStyle/>
          <a:p>
            <a:fld id="{53D78A92-0141-4330-8F3E-FAADFAC23844}" type="slidenum">
              <a:rPr lang="ru-RU" smtClean="0"/>
              <a:t>11</a:t>
            </a:fld>
            <a:endParaRPr lang="ru-RU" dirty="0"/>
          </a:p>
        </p:txBody>
      </p:sp>
    </p:spTree>
    <p:extLst>
      <p:ext uri="{BB962C8B-B14F-4D97-AF65-F5344CB8AC3E}">
        <p14:creationId xmlns:p14="http://schemas.microsoft.com/office/powerpoint/2010/main" val="1111910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screen which shows overexposure detected and user having various options to take action.</a:t>
            </a:r>
          </a:p>
        </p:txBody>
      </p:sp>
      <p:sp>
        <p:nvSpPr>
          <p:cNvPr id="4" name="Slide Number Placeholder 3"/>
          <p:cNvSpPr>
            <a:spLocks noGrp="1"/>
          </p:cNvSpPr>
          <p:nvPr>
            <p:ph type="sldNum" sz="quarter" idx="5"/>
          </p:nvPr>
        </p:nvSpPr>
        <p:spPr/>
        <p:txBody>
          <a:bodyPr/>
          <a:lstStyle/>
          <a:p>
            <a:fld id="{53D78A92-0141-4330-8F3E-FAADFAC23844}" type="slidenum">
              <a:rPr lang="ru-RU" smtClean="0"/>
              <a:t>12</a:t>
            </a:fld>
            <a:endParaRPr lang="ru-RU" dirty="0"/>
          </a:p>
        </p:txBody>
      </p:sp>
    </p:spTree>
    <p:extLst>
      <p:ext uri="{BB962C8B-B14F-4D97-AF65-F5344CB8AC3E}">
        <p14:creationId xmlns:p14="http://schemas.microsoft.com/office/powerpoint/2010/main" val="1677794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business model is simple. Our low cost on electronics compared to total cost of eye glass with help us sell at competitive price. We will use Tesla Model to fund and reduce manufacturing cost and improve profits in future. We will put strong emphasis on partnership with various entity and use it to increase sales and educate public about this issue of blue light health impact.</a:t>
            </a:r>
          </a:p>
        </p:txBody>
      </p:sp>
      <p:sp>
        <p:nvSpPr>
          <p:cNvPr id="4" name="Slide Number Placeholder 3"/>
          <p:cNvSpPr>
            <a:spLocks noGrp="1"/>
          </p:cNvSpPr>
          <p:nvPr>
            <p:ph type="sldNum" sz="quarter" idx="5"/>
          </p:nvPr>
        </p:nvSpPr>
        <p:spPr/>
        <p:txBody>
          <a:bodyPr/>
          <a:lstStyle/>
          <a:p>
            <a:fld id="{53D78A92-0141-4330-8F3E-FAADFAC23844}" type="slidenum">
              <a:rPr lang="ru-RU" smtClean="0"/>
              <a:t>13</a:t>
            </a:fld>
            <a:endParaRPr lang="ru-RU" dirty="0"/>
          </a:p>
        </p:txBody>
      </p:sp>
    </p:spTree>
    <p:extLst>
      <p:ext uri="{BB962C8B-B14F-4D97-AF65-F5344CB8AC3E}">
        <p14:creationId xmlns:p14="http://schemas.microsoft.com/office/powerpoint/2010/main" val="2472912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have expenses of about $500K every year to develop, sell and support our product as detailed in the table.</a:t>
            </a:r>
          </a:p>
        </p:txBody>
      </p:sp>
      <p:sp>
        <p:nvSpPr>
          <p:cNvPr id="4" name="Slide Number Placeholder 3"/>
          <p:cNvSpPr>
            <a:spLocks noGrp="1"/>
          </p:cNvSpPr>
          <p:nvPr>
            <p:ph type="sldNum" sz="quarter" idx="5"/>
          </p:nvPr>
        </p:nvSpPr>
        <p:spPr/>
        <p:txBody>
          <a:bodyPr/>
          <a:lstStyle/>
          <a:p>
            <a:fld id="{53D78A92-0141-4330-8F3E-FAADFAC23844}" type="slidenum">
              <a:rPr lang="ru-RU" smtClean="0"/>
              <a:t>14</a:t>
            </a:fld>
            <a:endParaRPr lang="ru-RU" dirty="0"/>
          </a:p>
        </p:txBody>
      </p:sp>
    </p:spTree>
    <p:extLst>
      <p:ext uri="{BB962C8B-B14F-4D97-AF65-F5344CB8AC3E}">
        <p14:creationId xmlns:p14="http://schemas.microsoft.com/office/powerpoint/2010/main" val="128292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Digital age has created the problem of blue light exposure, but people have high awareness about their health and are motivated to do something with the vast data available to improve their health. Our product can play a big part in helping people to do exactly that on their own terms.</a:t>
            </a:r>
          </a:p>
        </p:txBody>
      </p:sp>
      <p:sp>
        <p:nvSpPr>
          <p:cNvPr id="4" name="Slide Number Placeholder 3"/>
          <p:cNvSpPr>
            <a:spLocks noGrp="1"/>
          </p:cNvSpPr>
          <p:nvPr>
            <p:ph type="sldNum" sz="quarter" idx="5"/>
          </p:nvPr>
        </p:nvSpPr>
        <p:spPr/>
        <p:txBody>
          <a:bodyPr/>
          <a:lstStyle/>
          <a:p>
            <a:fld id="{53D78A92-0141-4330-8F3E-FAADFAC23844}" type="slidenum">
              <a:rPr lang="ru-RU" smtClean="0"/>
              <a:t>15</a:t>
            </a:fld>
            <a:endParaRPr lang="ru-RU" dirty="0"/>
          </a:p>
        </p:txBody>
      </p:sp>
    </p:spTree>
    <p:extLst>
      <p:ext uri="{BB962C8B-B14F-4D97-AF65-F5344CB8AC3E}">
        <p14:creationId xmlns:p14="http://schemas.microsoft.com/office/powerpoint/2010/main" val="2934866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initially talk about background and market information and then address the problem, solution, and competition. Finally, we will introduce the product and the business model. We will end with the conclusion.</a:t>
            </a:r>
          </a:p>
        </p:txBody>
      </p:sp>
      <p:sp>
        <p:nvSpPr>
          <p:cNvPr id="4" name="Slide Number Placeholder 3"/>
          <p:cNvSpPr>
            <a:spLocks noGrp="1"/>
          </p:cNvSpPr>
          <p:nvPr>
            <p:ph type="sldNum" sz="quarter" idx="5"/>
          </p:nvPr>
        </p:nvSpPr>
        <p:spPr/>
        <p:txBody>
          <a:bodyPr/>
          <a:lstStyle/>
          <a:p>
            <a:fld id="{53D78A92-0141-4330-8F3E-FAADFAC23844}" type="slidenum">
              <a:rPr lang="ru-RU" smtClean="0"/>
              <a:t>2</a:t>
            </a:fld>
            <a:endParaRPr lang="ru-RU" dirty="0"/>
          </a:p>
        </p:txBody>
      </p:sp>
    </p:spTree>
    <p:extLst>
      <p:ext uri="{BB962C8B-B14F-4D97-AF65-F5344CB8AC3E}">
        <p14:creationId xmlns:p14="http://schemas.microsoft.com/office/powerpoint/2010/main" val="2934019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founder with a well qualifying degree in Biomedical engineering from Johns Hopkins University to design a biomedical instrument and make it a successful business.</a:t>
            </a:r>
          </a:p>
        </p:txBody>
      </p:sp>
      <p:sp>
        <p:nvSpPr>
          <p:cNvPr id="4" name="Slide Number Placeholder 3"/>
          <p:cNvSpPr>
            <a:spLocks noGrp="1"/>
          </p:cNvSpPr>
          <p:nvPr>
            <p:ph type="sldNum" sz="quarter" idx="5"/>
          </p:nvPr>
        </p:nvSpPr>
        <p:spPr/>
        <p:txBody>
          <a:bodyPr/>
          <a:lstStyle/>
          <a:p>
            <a:fld id="{53D78A92-0141-4330-8F3E-FAADFAC23844}" type="slidenum">
              <a:rPr lang="ru-RU" smtClean="0"/>
              <a:t>3</a:t>
            </a:fld>
            <a:endParaRPr lang="ru-RU" dirty="0"/>
          </a:p>
        </p:txBody>
      </p:sp>
    </p:spTree>
    <p:extLst>
      <p:ext uri="{BB962C8B-B14F-4D97-AF65-F5344CB8AC3E}">
        <p14:creationId xmlns:p14="http://schemas.microsoft.com/office/powerpoint/2010/main" val="2809909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startAt="3"/>
            </a:pPr>
            <a:endParaRPr lang="en-US" dirty="0"/>
          </a:p>
          <a:p>
            <a:pPr marL="0" indent="0">
              <a:buNone/>
            </a:pPr>
            <a:r>
              <a:rPr lang="en-US" dirty="0"/>
              <a:t>Blue light in the range of 400 - 495 nm has some health benefits like circadian rhythm and cortisol regulation. In this digital age more people are exposed to blue light by electronic devices and protection in laptops and phones only reduces some light and some professions require turning off night modes. Over exposure to blue light can cause health issues like Macular degeneration, Eye fatigue, blurred vision, eye strain and dry eyes.</a:t>
            </a:r>
          </a:p>
          <a:p>
            <a:pPr marL="228600" indent="-228600">
              <a:buAutoNum type="arabicParenR" startAt="3"/>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extLst>
                    <a:ext uri="{A12FA001-AC4F-418D-AE19-62706E023703}">
                      <ahyp:hlinkClr xmlns:ahyp="http://schemas.microsoft.com/office/drawing/2018/hyperlinkcolor" val="tx"/>
                    </a:ext>
                  </a:extLst>
                </a:hlinkClick>
              </a:rPr>
              <a:t>https://www.ncbi.nlm.nih.gov/pubmed/31646762</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hlinkClick r:id="rId4">
                  <a:extLst>
                    <a:ext uri="{A12FA001-AC4F-418D-AE19-62706E023703}">
                      <ahyp:hlinkClr xmlns:ahyp="http://schemas.microsoft.com/office/drawing/2018/hyperlinkcolor" val="tx"/>
                    </a:ext>
                  </a:extLst>
                </a:hlinkClick>
              </a:rPr>
              <a:t>https://www.ncbi.nlm.nih.gov/pubmed/30556352</a:t>
            </a:r>
            <a:endParaRPr kumimoji="0" lang="en-US" sz="1200" b="0" i="0" u="none" strike="noStrike" kern="1200" cap="none" spc="0" normalizeH="0" baseline="0" noProof="0" dirty="0">
              <a:ln>
                <a:noFill/>
              </a:ln>
              <a:solidFill>
                <a:prstClr val="black"/>
              </a:solidFill>
              <a:effectLst/>
              <a:uLnTx/>
              <a:uFillTx/>
              <a:latin typeface="+mn-lt"/>
              <a:ea typeface="+mn-ea"/>
              <a:cs typeface="+mn-cs"/>
              <a:hlinkClick r:id="rId5">
                <a:extLst>
                  <a:ext uri="{A12FA001-AC4F-418D-AE19-62706E023703}">
                    <ahyp:hlinkClr xmlns:ahyp="http://schemas.microsoft.com/office/drawing/2018/hyperlinkcolor" val="tx"/>
                  </a:ext>
                </a:extLst>
              </a:hlinkClick>
            </a:endParaRPr>
          </a:p>
          <a:p>
            <a:pPr marL="228600" marR="0" lvl="0" indent="-228600" algn="l" defTabSz="914400" rtl="0" eaLnBrk="1" fontAlgn="auto" latinLnBrk="0" hangingPunct="1">
              <a:lnSpc>
                <a:spcPct val="100000"/>
              </a:lnSpc>
              <a:spcBef>
                <a:spcPts val="0"/>
              </a:spcBef>
              <a:spcAft>
                <a:spcPts val="0"/>
              </a:spcAft>
              <a:buClrTx/>
              <a:buSzTx/>
              <a:buFontTx/>
              <a:buAutoNum type="arabicParenR" startAt="3"/>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hlinkClick r:id="rId5">
                  <a:extLst>
                    <a:ext uri="{A12FA001-AC4F-418D-AE19-62706E023703}">
                      <ahyp:hlinkClr xmlns:ahyp="http://schemas.microsoft.com/office/drawing/2018/hyperlinkcolor" val="tx"/>
                    </a:ext>
                  </a:extLst>
                </a:hlinkClick>
              </a:rPr>
              <a:t>https://www.ncbi.nlm.nih.gov/pmc/articles/PMC6288536/</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28600" indent="-228600">
              <a:buAutoNum type="arabicParenR" startAt="3"/>
            </a:pPr>
            <a:endParaRPr lang="en-US" dirty="0"/>
          </a:p>
        </p:txBody>
      </p:sp>
      <p:sp>
        <p:nvSpPr>
          <p:cNvPr id="4" name="Slide Number Placeholder 3"/>
          <p:cNvSpPr>
            <a:spLocks noGrp="1"/>
          </p:cNvSpPr>
          <p:nvPr>
            <p:ph type="sldNum" sz="quarter" idx="5"/>
          </p:nvPr>
        </p:nvSpPr>
        <p:spPr/>
        <p:txBody>
          <a:bodyPr/>
          <a:lstStyle/>
          <a:p>
            <a:fld id="{53D78A92-0141-4330-8F3E-FAADFAC23844}" type="slidenum">
              <a:rPr lang="ru-RU" smtClean="0"/>
              <a:t>4</a:t>
            </a:fld>
            <a:endParaRPr lang="ru-RU" dirty="0"/>
          </a:p>
        </p:txBody>
      </p:sp>
    </p:spTree>
    <p:extLst>
      <p:ext uri="{BB962C8B-B14F-4D97-AF65-F5344CB8AC3E}">
        <p14:creationId xmlns:p14="http://schemas.microsoft.com/office/powerpoint/2010/main" val="4266676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As 90% of Americans are exposed to digital displays for 2 </a:t>
            </a:r>
            <a:r>
              <a:rPr lang="en-US" dirty="0" err="1"/>
              <a:t>hrs</a:t>
            </a:r>
            <a:r>
              <a:rPr lang="en-US" dirty="0"/>
              <a:t> or more and 65% of the population experiences digital eye strains, there is a large market that needs to be addressed. Young people are especially more susceptible. There are 8.4 million people who spend more than $8000 per year on macular degeneration treatment and global market for blue light blocking glasses will climb to $27 million in 2024 from $18 million today. So, there is a big market with opportunity to make money.</a:t>
            </a:r>
          </a:p>
          <a:p>
            <a:pPr marL="228600" indent="-228600">
              <a:buFont typeface="+mj-lt"/>
              <a:buAutoNum type="arabicPeriod"/>
            </a:pPr>
            <a:endParaRPr lang="en-US" dirty="0"/>
          </a:p>
          <a:p>
            <a:pPr marL="228600" indent="-228600">
              <a:buFont typeface="+mj-lt"/>
              <a:buAutoNum type="arabicPeriod"/>
            </a:pPr>
            <a:endParaRPr lang="en-US" dirty="0"/>
          </a:p>
          <a:p>
            <a:pPr marL="228600" indent="-228600">
              <a:buFont typeface="+mj-lt"/>
              <a:buAutoNum type="arabicPeriod"/>
            </a:pPr>
            <a:r>
              <a:rPr lang="en-US" dirty="0"/>
              <a:t>https://www.weforum.org/agenda/2016/09/staring-down-the-dangers-of-the-digital-workplace/</a:t>
            </a:r>
          </a:p>
          <a:p>
            <a:pPr marL="228600" indent="-228600">
              <a:buFont typeface="+mj-lt"/>
              <a:buAutoNum type="arabicPeriod"/>
            </a:pPr>
            <a:r>
              <a:rPr lang="en-US" dirty="0"/>
              <a:t>https://www.thelancet.com/journals/lancet/article/PIIS0140-6736(18)32291-8/fulltext</a:t>
            </a:r>
          </a:p>
          <a:p>
            <a:pPr marL="228600" indent="-228600">
              <a:buFont typeface="+mj-lt"/>
              <a:buAutoNum type="arabicPeriod"/>
            </a:pPr>
            <a:r>
              <a:rPr lang="en-US" dirty="0"/>
              <a:t>https://www.marketwatch.com/press-release/blue-light-blocking-glasses-market-size-will-grow-at-83-cagr-to-exceed-27-million-usd-by-2024-2019-05-07</a:t>
            </a:r>
          </a:p>
          <a:p>
            <a:pPr marL="228600" indent="-228600">
              <a:buFont typeface="+mj-lt"/>
              <a:buAutoNum type="arabicPeriod"/>
            </a:pP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53D78A92-0141-4330-8F3E-FAADFAC23844}" type="slidenum">
              <a:rPr lang="ru-RU" smtClean="0"/>
              <a:t>5</a:t>
            </a:fld>
            <a:endParaRPr lang="ru-RU" dirty="0"/>
          </a:p>
        </p:txBody>
      </p:sp>
    </p:spTree>
    <p:extLst>
      <p:ext uri="{BB962C8B-B14F-4D97-AF65-F5344CB8AC3E}">
        <p14:creationId xmlns:p14="http://schemas.microsoft.com/office/powerpoint/2010/main" val="267843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is that with lot of digital devices in the world today people can get significant exposure to harmful blue light and may not be able to prevent it if they do not monitor their exposure.</a:t>
            </a:r>
          </a:p>
        </p:txBody>
      </p:sp>
      <p:sp>
        <p:nvSpPr>
          <p:cNvPr id="4" name="Slide Number Placeholder 3"/>
          <p:cNvSpPr>
            <a:spLocks noGrp="1"/>
          </p:cNvSpPr>
          <p:nvPr>
            <p:ph type="sldNum" sz="quarter" idx="5"/>
          </p:nvPr>
        </p:nvSpPr>
        <p:spPr/>
        <p:txBody>
          <a:bodyPr/>
          <a:lstStyle/>
          <a:p>
            <a:fld id="{53D78A92-0141-4330-8F3E-FAADFAC23844}" type="slidenum">
              <a:rPr lang="ru-RU" smtClean="0"/>
              <a:t>6</a:t>
            </a:fld>
            <a:endParaRPr lang="ru-RU" dirty="0"/>
          </a:p>
        </p:txBody>
      </p:sp>
    </p:spTree>
    <p:extLst>
      <p:ext uri="{BB962C8B-B14F-4D97-AF65-F5344CB8AC3E}">
        <p14:creationId xmlns:p14="http://schemas.microsoft.com/office/powerpoint/2010/main" val="386357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solution consists of collecting and monitoring user’s total exposure to blue light from various sources using eyeglasses. Using this very valuable data we let the user be in control on how they want to prevent blue light exposure. This data can also help them figure out various blue light sources that they are exposed to and in the future, it will help our company grow by introducing follow on products that take advantage of this data.</a:t>
            </a:r>
          </a:p>
        </p:txBody>
      </p:sp>
      <p:sp>
        <p:nvSpPr>
          <p:cNvPr id="4" name="Slide Number Placeholder 3"/>
          <p:cNvSpPr>
            <a:spLocks noGrp="1"/>
          </p:cNvSpPr>
          <p:nvPr>
            <p:ph type="sldNum" sz="quarter" idx="5"/>
          </p:nvPr>
        </p:nvSpPr>
        <p:spPr/>
        <p:txBody>
          <a:bodyPr/>
          <a:lstStyle/>
          <a:p>
            <a:fld id="{53D78A92-0141-4330-8F3E-FAADFAC23844}" type="slidenum">
              <a:rPr lang="ru-RU" smtClean="0"/>
              <a:t>7</a:t>
            </a:fld>
            <a:endParaRPr lang="ru-RU" dirty="0"/>
          </a:p>
        </p:txBody>
      </p:sp>
    </p:spTree>
    <p:extLst>
      <p:ext uri="{BB962C8B-B14F-4D97-AF65-F5344CB8AC3E}">
        <p14:creationId xmlns:p14="http://schemas.microsoft.com/office/powerpoint/2010/main" val="160195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various competitors with static solutions like eye glasses which are somewhat expensive. There are free products that are time based and work only on single device. None on them provide actual exposure data and so are not accurate. They also do not keep the user at the center and in control on how to reduce exposure.</a:t>
            </a:r>
          </a:p>
          <a:p>
            <a:endParaRPr lang="en-US" dirty="0"/>
          </a:p>
          <a:p>
            <a:r>
              <a:rPr lang="en-US" dirty="0">
                <a:hlinkClick r:id="rId3"/>
              </a:rPr>
              <a:t>1) https://www.lenscrafters.com/</a:t>
            </a:r>
            <a:endParaRPr lang="en-US" dirty="0"/>
          </a:p>
          <a:p>
            <a:r>
              <a:rPr lang="en-US" dirty="0">
                <a:hlinkClick r:id="rId4"/>
              </a:rPr>
              <a:t>2) https://shopfelixgray.com/</a:t>
            </a:r>
            <a:endParaRPr lang="en-US" dirty="0"/>
          </a:p>
          <a:p>
            <a:r>
              <a:rPr lang="en-US" dirty="0">
                <a:hlinkClick r:id="rId5"/>
              </a:rPr>
              <a:t>3) https://www.warbyparker.com/</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78A92-0141-4330-8F3E-FAADFAC2384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922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one patent showing how to reliably take light measurements to identify objects but this patent has expired. There are many patents on blue light filtering lenses and some of them are listed here. Our solution does not violate any existing patents.</a:t>
            </a:r>
          </a:p>
          <a:p>
            <a:endParaRPr lang="en-US" dirty="0"/>
          </a:p>
          <a:p>
            <a:endParaRPr lang="en-US" dirty="0"/>
          </a:p>
          <a:p>
            <a:endParaRPr lang="en-US" dirty="0"/>
          </a:p>
          <a:p>
            <a:endParaRPr lang="en-US" dirty="0"/>
          </a:p>
          <a:p>
            <a:r>
              <a:rPr lang="en-US" dirty="0"/>
              <a:t>US5926262A - Devices and methods are provided for measuring the color and other optical characteristics of objects, reliably and with minimal problems of height and angular dependence.(1997-01-02 Priority to PCT/US1997/000126) (2019-11-29 Application status is Expired - Lifetime)</a:t>
            </a:r>
          </a:p>
        </p:txBody>
      </p:sp>
      <p:sp>
        <p:nvSpPr>
          <p:cNvPr id="4" name="Slide Number Placeholder 3"/>
          <p:cNvSpPr>
            <a:spLocks noGrp="1"/>
          </p:cNvSpPr>
          <p:nvPr>
            <p:ph type="sldNum" sz="quarter" idx="5"/>
          </p:nvPr>
        </p:nvSpPr>
        <p:spPr/>
        <p:txBody>
          <a:bodyPr/>
          <a:lstStyle/>
          <a:p>
            <a:fld id="{53D78A92-0141-4330-8F3E-FAADFAC23844}" type="slidenum">
              <a:rPr lang="ru-RU" smtClean="0"/>
              <a:t>9</a:t>
            </a:fld>
            <a:endParaRPr lang="ru-RU" dirty="0"/>
          </a:p>
        </p:txBody>
      </p:sp>
    </p:spTree>
    <p:extLst>
      <p:ext uri="{BB962C8B-B14F-4D97-AF65-F5344CB8AC3E}">
        <p14:creationId xmlns:p14="http://schemas.microsoft.com/office/powerpoint/2010/main" val="2859922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230445E-A660-448A-B4DC-782AD0E5DA6F}"/>
              </a:ext>
            </a:extLst>
          </p:cNvPr>
          <p:cNvSpPr>
            <a:spLocks noGrp="1"/>
          </p:cNvSpPr>
          <p:nvPr>
            <p:ph type="pic" sz="quarter" idx="22"/>
          </p:nvPr>
        </p:nvSpPr>
        <p:spPr>
          <a:xfrm>
            <a:off x="3033191" y="0"/>
            <a:ext cx="9155634"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27" name="Text Placeholder 14">
            <a:extLst>
              <a:ext uri="{FF2B5EF4-FFF2-40B4-BE49-F238E27FC236}">
                <a16:creationId xmlns:a16="http://schemas.microsoft.com/office/drawing/2014/main" id="{A4843534-A750-4D01-BC62-26CD9AEA6AE0}"/>
              </a:ext>
            </a:extLst>
          </p:cNvPr>
          <p:cNvSpPr>
            <a:spLocks noGrp="1"/>
          </p:cNvSpPr>
          <p:nvPr>
            <p:ph type="body" sz="quarter" idx="13" hasCustomPrompt="1"/>
          </p:nvPr>
        </p:nvSpPr>
        <p:spPr>
          <a:xfrm>
            <a:off x="770021" y="3773554"/>
            <a:ext cx="10090287" cy="1101897"/>
          </a:xfrm>
        </p:spPr>
        <p:txBody>
          <a:bodyPr>
            <a:noAutofit/>
          </a:bodyPr>
          <a:lstStyle>
            <a:lvl1pPr marL="0" indent="0" algn="l">
              <a:buNone/>
              <a:defRPr sz="3500"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id="{F8E7B25A-0A4A-430B-903E-76193E2954A1}"/>
              </a:ext>
            </a:extLst>
          </p:cNvPr>
          <p:cNvSpPr>
            <a:spLocks noGrp="1"/>
          </p:cNvSpPr>
          <p:nvPr>
            <p:ph type="body" sz="quarter" idx="21" hasCustomPrompt="1"/>
          </p:nvPr>
        </p:nvSpPr>
        <p:spPr>
          <a:xfrm>
            <a:off x="770021" y="5451784"/>
            <a:ext cx="4367531" cy="324417"/>
          </a:xfrm>
        </p:spPr>
        <p:txBody>
          <a:bodyPr>
            <a:noAutofit/>
          </a:bodyPr>
          <a:lstStyle>
            <a:lvl1pPr marL="0" indent="0" algn="l">
              <a:buNone/>
              <a:defRPr sz="2200" b="1"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30" name="Text Placeholder 26">
            <a:extLst>
              <a:ext uri="{FF2B5EF4-FFF2-40B4-BE49-F238E27FC236}">
                <a16:creationId xmlns:a16="http://schemas.microsoft.com/office/drawing/2014/main" id="{B88F3A2A-BD60-4F82-8064-8B157AF4DDC2}"/>
              </a:ext>
            </a:extLst>
          </p:cNvPr>
          <p:cNvSpPr>
            <a:spLocks noGrp="1"/>
          </p:cNvSpPr>
          <p:nvPr>
            <p:ph type="body" sz="quarter" idx="20" hasCustomPrompt="1"/>
          </p:nvPr>
        </p:nvSpPr>
        <p:spPr>
          <a:xfrm>
            <a:off x="770021" y="5105536"/>
            <a:ext cx="4367531" cy="324417"/>
          </a:xfrm>
        </p:spPr>
        <p:txBody>
          <a:bodyPr>
            <a:noAutofit/>
          </a:bodyPr>
          <a:lstStyle>
            <a:lvl1pPr marL="0" indent="0" algn="l">
              <a:buNone/>
              <a:defRPr sz="22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Tree>
    <p:extLst>
      <p:ext uri="{BB962C8B-B14F-4D97-AF65-F5344CB8AC3E}">
        <p14:creationId xmlns:p14="http://schemas.microsoft.com/office/powerpoint/2010/main" val="376836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bg>
      <p:bgPr>
        <a:solidFill>
          <a:schemeClr val="accent6"/>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88BA6D96-EFE3-4743-8FB5-544E9692D111}"/>
              </a:ext>
            </a:extLst>
          </p:cNvPr>
          <p:cNvSpPr>
            <a:spLocks noGrp="1"/>
          </p:cNvSpPr>
          <p:nvPr>
            <p:ph type="pic" sz="quarter" idx="26"/>
          </p:nvPr>
        </p:nvSpPr>
        <p:spPr>
          <a:xfrm>
            <a:off x="2" y="0"/>
            <a:ext cx="9155429" cy="6858000"/>
          </a:xfrm>
          <a:custGeom>
            <a:avLst/>
            <a:gdLst>
              <a:gd name="connsiteX0" fmla="*/ 5490209 w 9155429"/>
              <a:gd name="connsiteY0" fmla="*/ 3511550 h 6858000"/>
              <a:gd name="connsiteX1" fmla="*/ 6979919 w 9155429"/>
              <a:gd name="connsiteY1" fmla="*/ 3511550 h 6858000"/>
              <a:gd name="connsiteX2" fmla="*/ 5541009 w 9155429"/>
              <a:gd name="connsiteY2" fmla="*/ 6858000 h 6858000"/>
              <a:gd name="connsiteX3" fmla="*/ 4050029 w 9155429"/>
              <a:gd name="connsiteY3" fmla="*/ 6858000 h 6858000"/>
              <a:gd name="connsiteX4" fmla="*/ 0 w 9155429"/>
              <a:gd name="connsiteY4" fmla="*/ 3511550 h 6858000"/>
              <a:gd name="connsiteX5" fmla="*/ 2444750 w 9155429"/>
              <a:gd name="connsiteY5" fmla="*/ 3511550 h 6858000"/>
              <a:gd name="connsiteX6" fmla="*/ 1004570 w 9155429"/>
              <a:gd name="connsiteY6" fmla="*/ 6858000 h 6858000"/>
              <a:gd name="connsiteX7" fmla="*/ 0 w 9155429"/>
              <a:gd name="connsiteY7" fmla="*/ 6858000 h 6858000"/>
              <a:gd name="connsiteX8" fmla="*/ 7001509 w 9155429"/>
              <a:gd name="connsiteY8" fmla="*/ 1 h 6858000"/>
              <a:gd name="connsiteX9" fmla="*/ 8491219 w 9155429"/>
              <a:gd name="connsiteY9" fmla="*/ 1 h 6858000"/>
              <a:gd name="connsiteX10" fmla="*/ 7051039 w 9155429"/>
              <a:gd name="connsiteY10" fmla="*/ 3346450 h 6858000"/>
              <a:gd name="connsiteX11" fmla="*/ 5561329 w 9155429"/>
              <a:gd name="connsiteY11" fmla="*/ 3346450 h 6858000"/>
              <a:gd name="connsiteX12" fmla="*/ 8722359 w 9155429"/>
              <a:gd name="connsiteY12" fmla="*/ 0 h 6858000"/>
              <a:gd name="connsiteX13" fmla="*/ 9155429 w 9155429"/>
              <a:gd name="connsiteY13" fmla="*/ 0 h 6858000"/>
              <a:gd name="connsiteX14" fmla="*/ 6203949 w 9155429"/>
              <a:gd name="connsiteY14" fmla="*/ 6858000 h 6858000"/>
              <a:gd name="connsiteX15" fmla="*/ 5772149 w 9155429"/>
              <a:gd name="connsiteY15" fmla="*/ 6858000 h 6858000"/>
              <a:gd name="connsiteX16" fmla="*/ 4190999 w 9155429"/>
              <a:gd name="connsiteY16" fmla="*/ 0 h 6858000"/>
              <a:gd name="connsiteX17" fmla="*/ 6753859 w 9155429"/>
              <a:gd name="connsiteY17" fmla="*/ 0 h 6858000"/>
              <a:gd name="connsiteX18" fmla="*/ 3802379 w 9155429"/>
              <a:gd name="connsiteY18" fmla="*/ 6858000 h 6858000"/>
              <a:gd name="connsiteX19" fmla="*/ 1239520 w 9155429"/>
              <a:gd name="connsiteY19" fmla="*/ 6858000 h 6858000"/>
              <a:gd name="connsiteX20" fmla="*/ 0 w 9155429"/>
              <a:gd name="connsiteY20" fmla="*/ 0 h 6858000"/>
              <a:gd name="connsiteX21" fmla="*/ 3956050 w 9155429"/>
              <a:gd name="connsiteY21" fmla="*/ 0 h 6858000"/>
              <a:gd name="connsiteX22" fmla="*/ 2515869 w 9155429"/>
              <a:gd name="connsiteY22" fmla="*/ 3346450 h 6858000"/>
              <a:gd name="connsiteX23" fmla="*/ 0 w 9155429"/>
              <a:gd name="connsiteY23" fmla="*/ 3346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429" h="6858000">
                <a:moveTo>
                  <a:pt x="5490209" y="3511550"/>
                </a:moveTo>
                <a:lnTo>
                  <a:pt x="6979919" y="3511550"/>
                </a:lnTo>
                <a:lnTo>
                  <a:pt x="5541009" y="6858000"/>
                </a:lnTo>
                <a:lnTo>
                  <a:pt x="4050029" y="6858000"/>
                </a:lnTo>
                <a:close/>
                <a:moveTo>
                  <a:pt x="0" y="3511550"/>
                </a:moveTo>
                <a:lnTo>
                  <a:pt x="2444750" y="3511550"/>
                </a:lnTo>
                <a:lnTo>
                  <a:pt x="1004570" y="6858000"/>
                </a:lnTo>
                <a:lnTo>
                  <a:pt x="0" y="6858000"/>
                </a:lnTo>
                <a:close/>
                <a:moveTo>
                  <a:pt x="7001509" y="1"/>
                </a:moveTo>
                <a:lnTo>
                  <a:pt x="8491219" y="1"/>
                </a:lnTo>
                <a:lnTo>
                  <a:pt x="7051039" y="3346450"/>
                </a:lnTo>
                <a:lnTo>
                  <a:pt x="5561329" y="3346450"/>
                </a:lnTo>
                <a:close/>
                <a:moveTo>
                  <a:pt x="8722359" y="0"/>
                </a:moveTo>
                <a:lnTo>
                  <a:pt x="9155429" y="0"/>
                </a:lnTo>
                <a:lnTo>
                  <a:pt x="6203949" y="6858000"/>
                </a:lnTo>
                <a:lnTo>
                  <a:pt x="5772149" y="6858000"/>
                </a:lnTo>
                <a:close/>
                <a:moveTo>
                  <a:pt x="4190999" y="0"/>
                </a:moveTo>
                <a:lnTo>
                  <a:pt x="6753859" y="0"/>
                </a:lnTo>
                <a:lnTo>
                  <a:pt x="3802379" y="6858000"/>
                </a:lnTo>
                <a:lnTo>
                  <a:pt x="1239520" y="6858000"/>
                </a:lnTo>
                <a:close/>
                <a:moveTo>
                  <a:pt x="0" y="0"/>
                </a:moveTo>
                <a:lnTo>
                  <a:pt x="3956050" y="0"/>
                </a:lnTo>
                <a:lnTo>
                  <a:pt x="2515869" y="3346450"/>
                </a:lnTo>
                <a:lnTo>
                  <a:pt x="0" y="334645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14" name="Graphic 19">
            <a:extLst>
              <a:ext uri="{FF2B5EF4-FFF2-40B4-BE49-F238E27FC236}">
                <a16:creationId xmlns:a16="http://schemas.microsoft.com/office/drawing/2014/main" id="{97347B99-304D-468D-B6F0-9D59E6077A64}"/>
              </a:ext>
            </a:extLst>
          </p:cNvPr>
          <p:cNvSpPr/>
          <p:nvPr userDrawn="1"/>
        </p:nvSpPr>
        <p:spPr>
          <a:xfrm flipH="1">
            <a:off x="9004387" y="3285679"/>
            <a:ext cx="3191256" cy="146304"/>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0" name="Title 1">
            <a:extLst>
              <a:ext uri="{FF2B5EF4-FFF2-40B4-BE49-F238E27FC236}">
                <a16:creationId xmlns:a16="http://schemas.microsoft.com/office/drawing/2014/main" id="{BB615286-AF88-4751-9BF6-3F030092F6F6}"/>
              </a:ext>
            </a:extLst>
          </p:cNvPr>
          <p:cNvSpPr>
            <a:spLocks noGrp="1"/>
          </p:cNvSpPr>
          <p:nvPr>
            <p:ph type="title" hasCustomPrompt="1"/>
          </p:nvPr>
        </p:nvSpPr>
        <p:spPr>
          <a:xfrm>
            <a:off x="7192372" y="973512"/>
            <a:ext cx="4183939" cy="2281355"/>
          </a:xfrm>
        </p:spPr>
        <p:txBody>
          <a:bodyPr>
            <a:noAutofit/>
          </a:bodyPr>
          <a:lstStyle>
            <a:lvl1pPr algn="r">
              <a:defRPr sz="7000" b="1">
                <a:solidFill>
                  <a:schemeClr val="bg1"/>
                </a:solidFill>
              </a:defRPr>
            </a:lvl1pPr>
          </a:lstStyle>
          <a:p>
            <a:r>
              <a:rPr lang="en-US" dirty="0"/>
              <a:t>THANK</a:t>
            </a:r>
            <a:br>
              <a:rPr lang="en-US" dirty="0"/>
            </a:br>
            <a:r>
              <a:rPr lang="en-US" dirty="0"/>
              <a:t>YOU!</a:t>
            </a:r>
            <a:endParaRPr lang="ru-RU" dirty="0"/>
          </a:p>
        </p:txBody>
      </p:sp>
      <p:sp>
        <p:nvSpPr>
          <p:cNvPr id="21" name="Text Placeholder 14">
            <a:extLst>
              <a:ext uri="{FF2B5EF4-FFF2-40B4-BE49-F238E27FC236}">
                <a16:creationId xmlns:a16="http://schemas.microsoft.com/office/drawing/2014/main" id="{5E15D97E-2723-48C3-B835-65DB0286DB64}"/>
              </a:ext>
            </a:extLst>
          </p:cNvPr>
          <p:cNvSpPr>
            <a:spLocks noGrp="1"/>
          </p:cNvSpPr>
          <p:nvPr>
            <p:ph type="body" sz="quarter" idx="13" hasCustomPrompt="1"/>
          </p:nvPr>
        </p:nvSpPr>
        <p:spPr>
          <a:xfrm>
            <a:off x="8240540" y="3675708"/>
            <a:ext cx="3135771" cy="1101897"/>
          </a:xfrm>
        </p:spPr>
        <p:txBody>
          <a:bodyPr>
            <a:noAutofit/>
          </a:bodyPr>
          <a:lstStyle>
            <a:lvl1pPr marL="0" indent="0" algn="r">
              <a:buNone/>
              <a:defRPr sz="3500" b="0" i="0">
                <a:solidFill>
                  <a:schemeClr val="tx2"/>
                </a:solidFill>
              </a:defRPr>
            </a:lvl1pPr>
          </a:lstStyle>
          <a:p>
            <a:pPr lvl="0"/>
            <a:r>
              <a:rPr lang="en-US" dirty="0"/>
              <a:t>Alexander</a:t>
            </a:r>
            <a:br>
              <a:rPr lang="en-US" dirty="0"/>
            </a:br>
            <a:r>
              <a:rPr lang="en-US" dirty="0" err="1"/>
              <a:t>Martensson</a:t>
            </a:r>
            <a:endParaRPr lang="en-US" dirty="0"/>
          </a:p>
        </p:txBody>
      </p:sp>
      <p:sp>
        <p:nvSpPr>
          <p:cNvPr id="25" name="Text Placeholder 26">
            <a:extLst>
              <a:ext uri="{FF2B5EF4-FFF2-40B4-BE49-F238E27FC236}">
                <a16:creationId xmlns:a16="http://schemas.microsoft.com/office/drawing/2014/main" id="{4D45CEBA-121A-426A-897A-9E3CDC5F5CC1}"/>
              </a:ext>
            </a:extLst>
          </p:cNvPr>
          <p:cNvSpPr>
            <a:spLocks noGrp="1"/>
          </p:cNvSpPr>
          <p:nvPr>
            <p:ph type="body" sz="quarter" idx="22" hasCustomPrompt="1"/>
          </p:nvPr>
        </p:nvSpPr>
        <p:spPr>
          <a:xfrm>
            <a:off x="7008780" y="5019264"/>
            <a:ext cx="4367531"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678-555-0128</a:t>
            </a:r>
          </a:p>
        </p:txBody>
      </p:sp>
      <p:sp>
        <p:nvSpPr>
          <p:cNvPr id="28" name="Text Placeholder 26">
            <a:extLst>
              <a:ext uri="{FF2B5EF4-FFF2-40B4-BE49-F238E27FC236}">
                <a16:creationId xmlns:a16="http://schemas.microsoft.com/office/drawing/2014/main" id="{0767B0C7-7BD9-4BF1-8D3D-91DED23803E6}"/>
              </a:ext>
            </a:extLst>
          </p:cNvPr>
          <p:cNvSpPr>
            <a:spLocks noGrp="1"/>
          </p:cNvSpPr>
          <p:nvPr>
            <p:ph type="body" sz="quarter" idx="23" hasCustomPrompt="1"/>
          </p:nvPr>
        </p:nvSpPr>
        <p:spPr>
          <a:xfrm>
            <a:off x="7008780" y="4805882"/>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31" name="Text Placeholder 26">
            <a:extLst>
              <a:ext uri="{FF2B5EF4-FFF2-40B4-BE49-F238E27FC236}">
                <a16:creationId xmlns:a16="http://schemas.microsoft.com/office/drawing/2014/main" id="{26B74744-5435-47DD-B65F-16D8E7AC1557}"/>
              </a:ext>
            </a:extLst>
          </p:cNvPr>
          <p:cNvSpPr>
            <a:spLocks noGrp="1"/>
          </p:cNvSpPr>
          <p:nvPr>
            <p:ph type="body" sz="quarter" idx="24" hasCustomPrompt="1"/>
          </p:nvPr>
        </p:nvSpPr>
        <p:spPr>
          <a:xfrm>
            <a:off x="5455755" y="5685822"/>
            <a:ext cx="5920556"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martensson@example.com</a:t>
            </a:r>
          </a:p>
        </p:txBody>
      </p:sp>
      <p:sp>
        <p:nvSpPr>
          <p:cNvPr id="32" name="Text Placeholder 26">
            <a:extLst>
              <a:ext uri="{FF2B5EF4-FFF2-40B4-BE49-F238E27FC236}">
                <a16:creationId xmlns:a16="http://schemas.microsoft.com/office/drawing/2014/main" id="{20815411-0E43-4B6B-92C7-6E312091ABAB}"/>
              </a:ext>
            </a:extLst>
          </p:cNvPr>
          <p:cNvSpPr>
            <a:spLocks noGrp="1"/>
          </p:cNvSpPr>
          <p:nvPr>
            <p:ph type="body" sz="quarter" idx="25" hasCustomPrompt="1"/>
          </p:nvPr>
        </p:nvSpPr>
        <p:spPr>
          <a:xfrm>
            <a:off x="7008780" y="5466001"/>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Tree>
    <p:extLst>
      <p:ext uri="{BB962C8B-B14F-4D97-AF65-F5344CB8AC3E}">
        <p14:creationId xmlns:p14="http://schemas.microsoft.com/office/powerpoint/2010/main" val="215319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43AF0D-28CB-4D3A-A944-CE3DCAAC5657}"/>
              </a:ext>
            </a:extLst>
          </p:cNvPr>
          <p:cNvSpPr/>
          <p:nvPr userDrawn="1"/>
        </p:nvSpPr>
        <p:spPr>
          <a:xfrm>
            <a:off x="3033191" y="0"/>
            <a:ext cx="9155634" cy="6858000"/>
          </a:xfrm>
          <a:custGeom>
            <a:avLst/>
            <a:gdLst>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2101419 w 9155634"/>
              <a:gd name="connsiteY4" fmla="*/ 3511550 h 6858000"/>
              <a:gd name="connsiteX5" fmla="*/ 3591129 w 9155634"/>
              <a:gd name="connsiteY5" fmla="*/ 3511550 h 6858000"/>
              <a:gd name="connsiteX6" fmla="*/ 2150949 w 9155634"/>
              <a:gd name="connsiteY6" fmla="*/ 6858000 h 6858000"/>
              <a:gd name="connsiteX7" fmla="*/ 661239 w 9155634"/>
              <a:gd name="connsiteY7" fmla="*/ 6858000 h 6858000"/>
              <a:gd name="connsiteX8" fmla="*/ 8147889 w 9155634"/>
              <a:gd name="connsiteY8" fmla="*/ 0 h 6858000"/>
              <a:gd name="connsiteX9" fmla="*/ 9155634 w 9155634"/>
              <a:gd name="connsiteY9" fmla="*/ 0 h 6858000"/>
              <a:gd name="connsiteX10" fmla="*/ 9155634 w 9155634"/>
              <a:gd name="connsiteY10" fmla="*/ 3346450 h 6858000"/>
              <a:gd name="connsiteX11" fmla="*/ 6707709 w 9155634"/>
              <a:gd name="connsiteY11" fmla="*/ 3346450 h 6858000"/>
              <a:gd name="connsiteX12" fmla="*/ 5350079 w 9155634"/>
              <a:gd name="connsiteY12" fmla="*/ 0 h 6858000"/>
              <a:gd name="connsiteX13" fmla="*/ 7912939 w 9155634"/>
              <a:gd name="connsiteY13" fmla="*/ 0 h 6858000"/>
              <a:gd name="connsiteX14" fmla="*/ 4961459 w 9155634"/>
              <a:gd name="connsiteY14" fmla="*/ 6858000 h 6858000"/>
              <a:gd name="connsiteX15" fmla="*/ 2399869 w 9155634"/>
              <a:gd name="connsiteY15" fmla="*/ 6858000 h 6858000"/>
              <a:gd name="connsiteX16" fmla="*/ 3612719 w 9155634"/>
              <a:gd name="connsiteY16" fmla="*/ 0 h 6858000"/>
              <a:gd name="connsiteX17" fmla="*/ 5102429 w 9155634"/>
              <a:gd name="connsiteY17" fmla="*/ 0 h 6858000"/>
              <a:gd name="connsiteX18" fmla="*/ 3662249 w 9155634"/>
              <a:gd name="connsiteY18" fmla="*/ 3346450 h 6858000"/>
              <a:gd name="connsiteX19" fmla="*/ 2172539 w 9155634"/>
              <a:gd name="connsiteY19" fmla="*/ 3346450 h 6858000"/>
              <a:gd name="connsiteX20" fmla="*/ 2947249 w 9155634"/>
              <a:gd name="connsiteY20" fmla="*/ 0 h 6858000"/>
              <a:gd name="connsiteX21" fmla="*/ 3381579 w 9155634"/>
              <a:gd name="connsiteY21" fmla="*/ 0 h 6858000"/>
              <a:gd name="connsiteX22" fmla="*/ 430099 w 9155634"/>
              <a:gd name="connsiteY22" fmla="*/ 6858000 h 6858000"/>
              <a:gd name="connsiteX23" fmla="*/ 0 w 9155634"/>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634" h="6858000">
                <a:moveTo>
                  <a:pt x="6636589" y="3511550"/>
                </a:moveTo>
                <a:lnTo>
                  <a:pt x="9155634" y="3511550"/>
                </a:lnTo>
                <a:lnTo>
                  <a:pt x="9155634" y="6858000"/>
                </a:lnTo>
                <a:lnTo>
                  <a:pt x="5196409" y="6858000"/>
                </a:lnTo>
                <a:close/>
                <a:moveTo>
                  <a:pt x="2101419" y="3511550"/>
                </a:moveTo>
                <a:lnTo>
                  <a:pt x="3591129" y="3511550"/>
                </a:lnTo>
                <a:lnTo>
                  <a:pt x="2150949" y="6858000"/>
                </a:lnTo>
                <a:lnTo>
                  <a:pt x="661239" y="6858000"/>
                </a:lnTo>
                <a:close/>
                <a:moveTo>
                  <a:pt x="8147889" y="0"/>
                </a:moveTo>
                <a:lnTo>
                  <a:pt x="9155634" y="0"/>
                </a:lnTo>
                <a:lnTo>
                  <a:pt x="9155634" y="3346450"/>
                </a:lnTo>
                <a:lnTo>
                  <a:pt x="6707709" y="3346450"/>
                </a:lnTo>
                <a:close/>
                <a:moveTo>
                  <a:pt x="5350079" y="0"/>
                </a:moveTo>
                <a:lnTo>
                  <a:pt x="7912939" y="0"/>
                </a:lnTo>
                <a:lnTo>
                  <a:pt x="4961459" y="6858000"/>
                </a:lnTo>
                <a:lnTo>
                  <a:pt x="2399869" y="6858000"/>
                </a:lnTo>
                <a:close/>
                <a:moveTo>
                  <a:pt x="3612719" y="0"/>
                </a:moveTo>
                <a:lnTo>
                  <a:pt x="5102429" y="0"/>
                </a:lnTo>
                <a:lnTo>
                  <a:pt x="3662249" y="3346450"/>
                </a:lnTo>
                <a:lnTo>
                  <a:pt x="2172539" y="3346450"/>
                </a:lnTo>
                <a:close/>
                <a:moveTo>
                  <a:pt x="2947249" y="0"/>
                </a:moveTo>
                <a:lnTo>
                  <a:pt x="3381579" y="0"/>
                </a:lnTo>
                <a:lnTo>
                  <a:pt x="430099" y="6858000"/>
                </a:lnTo>
                <a:lnTo>
                  <a:pt x="0" y="6858000"/>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15" name="Subtitle 2">
            <a:extLst>
              <a:ext uri="{FF2B5EF4-FFF2-40B4-BE49-F238E27FC236}">
                <a16:creationId xmlns:a16="http://schemas.microsoft.com/office/drawing/2014/main" id="{8046DF3F-8EBA-4583-9F19-45C979FDAB65}"/>
              </a:ext>
            </a:extLst>
          </p:cNvPr>
          <p:cNvSpPr>
            <a:spLocks noGrp="1"/>
          </p:cNvSpPr>
          <p:nvPr>
            <p:ph type="subTitle" idx="1"/>
          </p:nvPr>
        </p:nvSpPr>
        <p:spPr>
          <a:xfrm>
            <a:off x="770021" y="3773554"/>
            <a:ext cx="10090287" cy="1101897"/>
          </a:xfrm>
        </p:spPr>
        <p:txBody>
          <a:bodyPr vert="horz" lIns="91440" tIns="45720" rIns="91440" bIns="45720" rtlCol="0">
            <a:noAutofit/>
          </a:bodyPr>
          <a:lstStyle>
            <a:lvl1pPr marL="0" indent="0">
              <a:buNone/>
              <a:defRPr lang="en-US" sz="3500" b="0" i="0"/>
            </a:lvl1pPr>
          </a:lstStyle>
          <a:p>
            <a:pPr marL="228600" lvl="0" indent="-228600"/>
            <a:r>
              <a:rPr lang="en-US"/>
              <a:t>Click to edit Master subtitle style</a:t>
            </a:r>
          </a:p>
        </p:txBody>
      </p:sp>
    </p:spTree>
    <p:extLst>
      <p:ext uri="{BB962C8B-B14F-4D97-AF65-F5344CB8AC3E}">
        <p14:creationId xmlns:p14="http://schemas.microsoft.com/office/powerpoint/2010/main" val="194674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2713AA-FAF7-4D64-AB9D-53ACFDBF8B5B}"/>
              </a:ext>
            </a:extLst>
          </p:cNvPr>
          <p:cNvSpPr/>
          <p:nvPr userDrawn="1"/>
        </p:nvSpPr>
        <p:spPr>
          <a:xfrm>
            <a:off x="-1" y="172278"/>
            <a:ext cx="12192000" cy="6559826"/>
          </a:xfrm>
          <a:custGeom>
            <a:avLst/>
            <a:gdLst>
              <a:gd name="connsiteX0" fmla="*/ 5864259 w 12192000"/>
              <a:gd name="connsiteY0" fmla="*/ 2854132 h 6559826"/>
              <a:gd name="connsiteX1" fmla="*/ 5864259 w 12192000"/>
              <a:gd name="connsiteY1" fmla="*/ 5342062 h 6559826"/>
              <a:gd name="connsiteX2" fmla="*/ 6907 w 12192000"/>
              <a:gd name="connsiteY2" fmla="*/ 6559826 h 6559826"/>
              <a:gd name="connsiteX3" fmla="*/ 0 w 12192000"/>
              <a:gd name="connsiteY3" fmla="*/ 6559826 h 6559826"/>
              <a:gd name="connsiteX4" fmla="*/ 0 w 12192000"/>
              <a:gd name="connsiteY4" fmla="*/ 4073332 h 6559826"/>
              <a:gd name="connsiteX5" fmla="*/ 12192000 w 12192000"/>
              <a:gd name="connsiteY5" fmla="*/ 2685378 h 6559826"/>
              <a:gd name="connsiteX6" fmla="*/ 12192000 w 12192000"/>
              <a:gd name="connsiteY6" fmla="*/ 5173308 h 6559826"/>
              <a:gd name="connsiteX7" fmla="*/ 6104805 w 12192000"/>
              <a:gd name="connsiteY7" fmla="*/ 6429182 h 6559826"/>
              <a:gd name="connsiteX8" fmla="*/ 6104805 w 12192000"/>
              <a:gd name="connsiteY8" fmla="*/ 3941252 h 6559826"/>
              <a:gd name="connsiteX9" fmla="*/ 11991762 w 12192000"/>
              <a:gd name="connsiteY9" fmla="*/ 0 h 6559826"/>
              <a:gd name="connsiteX10" fmla="*/ 12192000 w 12192000"/>
              <a:gd name="connsiteY10" fmla="*/ 0 h 6559826"/>
              <a:gd name="connsiteX11" fmla="*/ 12192000 w 12192000"/>
              <a:gd name="connsiteY11" fmla="*/ 2446611 h 6559826"/>
              <a:gd name="connsiteX12" fmla="*/ 6104805 w 12192000"/>
              <a:gd name="connsiteY12" fmla="*/ 3701222 h 6559826"/>
              <a:gd name="connsiteX13" fmla="*/ 6104805 w 12192000"/>
              <a:gd name="connsiteY13" fmla="*/ 1214562 h 655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559826">
                <a:moveTo>
                  <a:pt x="5864259" y="2854132"/>
                </a:moveTo>
                <a:lnTo>
                  <a:pt x="5864259" y="5342062"/>
                </a:lnTo>
                <a:lnTo>
                  <a:pt x="6907" y="6559826"/>
                </a:lnTo>
                <a:lnTo>
                  <a:pt x="0" y="6559826"/>
                </a:lnTo>
                <a:lnTo>
                  <a:pt x="0" y="4073332"/>
                </a:lnTo>
                <a:close/>
                <a:moveTo>
                  <a:pt x="12192000" y="2685378"/>
                </a:moveTo>
                <a:lnTo>
                  <a:pt x="12192000" y="5173308"/>
                </a:lnTo>
                <a:lnTo>
                  <a:pt x="6104805" y="6429182"/>
                </a:lnTo>
                <a:lnTo>
                  <a:pt x="6104805" y="3941252"/>
                </a:lnTo>
                <a:close/>
                <a:moveTo>
                  <a:pt x="11991762" y="0"/>
                </a:moveTo>
                <a:lnTo>
                  <a:pt x="12192000" y="0"/>
                </a:lnTo>
                <a:lnTo>
                  <a:pt x="12192000" y="2446611"/>
                </a:lnTo>
                <a:lnTo>
                  <a:pt x="6104805" y="3701222"/>
                </a:lnTo>
                <a:lnTo>
                  <a:pt x="6104805" y="1214562"/>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0" name="Text Placeholder 2">
            <a:extLst>
              <a:ext uri="{FF2B5EF4-FFF2-40B4-BE49-F238E27FC236}">
                <a16:creationId xmlns:a16="http://schemas.microsoft.com/office/drawing/2014/main" id="{A3B87DE7-6A4B-4A0E-8622-C9BA93F0B364}"/>
              </a:ext>
            </a:extLst>
          </p:cNvPr>
          <p:cNvSpPr>
            <a:spLocks noGrp="1"/>
          </p:cNvSpPr>
          <p:nvPr>
            <p:ph type="body" idx="1"/>
          </p:nvPr>
        </p:nvSpPr>
        <p:spPr>
          <a:xfrm>
            <a:off x="777240" y="2225393"/>
            <a:ext cx="5110693" cy="782638"/>
          </a:xfrm>
        </p:spPr>
        <p:txBody>
          <a:bodyPr vert="horz" lIns="91440" tIns="45720" rIns="91440" bIns="45720" rtlCol="0">
            <a:normAutofit/>
          </a:bodyPr>
          <a:lstStyle>
            <a:lvl1pPr marL="0" indent="0">
              <a:buNone/>
              <a:defRPr lang="en-US" sz="2200"/>
            </a:lvl1pPr>
          </a:lstStyle>
          <a:p>
            <a:pPr marL="228600" lvl="0" indent="-228600"/>
            <a:r>
              <a:rPr lang="en-US"/>
              <a:t>Click to edit Master text styles</a:t>
            </a:r>
          </a:p>
        </p:txBody>
      </p:sp>
    </p:spTree>
    <p:extLst>
      <p:ext uri="{BB962C8B-B14F-4D97-AF65-F5344CB8AC3E}">
        <p14:creationId xmlns:p14="http://schemas.microsoft.com/office/powerpoint/2010/main" val="3472388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0" name="Content Placeholder 2">
            <a:extLst>
              <a:ext uri="{FF2B5EF4-FFF2-40B4-BE49-F238E27FC236}">
                <a16:creationId xmlns:a16="http://schemas.microsoft.com/office/drawing/2014/main" id="{83799919-7F2B-44B7-BF0B-B0CE733AC667}"/>
              </a:ext>
            </a:extLst>
          </p:cNvPr>
          <p:cNvSpPr>
            <a:spLocks noGrp="1"/>
          </p:cNvSpPr>
          <p:nvPr>
            <p:ph idx="1"/>
          </p:nvPr>
        </p:nvSpPr>
        <p:spPr>
          <a:xfrm>
            <a:off x="838200" y="2277755"/>
            <a:ext cx="10515600" cy="38992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112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Content Placeholder 2">
            <a:extLst>
              <a:ext uri="{FF2B5EF4-FFF2-40B4-BE49-F238E27FC236}">
                <a16:creationId xmlns:a16="http://schemas.microsoft.com/office/drawing/2014/main" id="{5460D6CB-9BA0-4BA9-9CF5-9D21E9F570CE}"/>
              </a:ext>
            </a:extLst>
          </p:cNvPr>
          <p:cNvSpPr>
            <a:spLocks noGrp="1"/>
          </p:cNvSpPr>
          <p:nvPr>
            <p:ph sz="half" idx="1"/>
          </p:nvPr>
        </p:nvSpPr>
        <p:spPr>
          <a:xfrm>
            <a:off x="838200" y="2277755"/>
            <a:ext cx="5181600" cy="3899207"/>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B0DDB5D-8949-4E45-A7CD-0402580BB05B}"/>
              </a:ext>
            </a:extLst>
          </p:cNvPr>
          <p:cNvSpPr>
            <a:spLocks noGrp="1"/>
          </p:cNvSpPr>
          <p:nvPr>
            <p:ph sz="half" idx="2"/>
          </p:nvPr>
        </p:nvSpPr>
        <p:spPr>
          <a:xfrm>
            <a:off x="6172200" y="2277755"/>
            <a:ext cx="5181600" cy="389920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060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Text Placeholder 2">
            <a:extLst>
              <a:ext uri="{FF2B5EF4-FFF2-40B4-BE49-F238E27FC236}">
                <a16:creationId xmlns:a16="http://schemas.microsoft.com/office/drawing/2014/main" id="{82C817C4-D92F-4269-B22D-5C2E522418D8}"/>
              </a:ext>
            </a:extLst>
          </p:cNvPr>
          <p:cNvSpPr>
            <a:spLocks noGrp="1"/>
          </p:cNvSpPr>
          <p:nvPr>
            <p:ph type="body" idx="1"/>
          </p:nvPr>
        </p:nvSpPr>
        <p:spPr>
          <a:xfrm>
            <a:off x="839788" y="2068513"/>
            <a:ext cx="5157787" cy="436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C61514A7-2DEE-47E3-BCB4-FB81E9981DA7}"/>
              </a:ext>
            </a:extLst>
          </p:cNvPr>
          <p:cNvSpPr>
            <a:spLocks noGrp="1"/>
          </p:cNvSpPr>
          <p:nvPr>
            <p:ph sz="half" idx="2"/>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3455C9D3-0938-4236-8E64-BBF582FCD239}"/>
              </a:ext>
            </a:extLst>
          </p:cNvPr>
          <p:cNvSpPr>
            <a:spLocks noGrp="1"/>
          </p:cNvSpPr>
          <p:nvPr>
            <p:ph type="body" sz="quarter" idx="3"/>
          </p:nvPr>
        </p:nvSpPr>
        <p:spPr>
          <a:xfrm>
            <a:off x="6172200" y="2068511"/>
            <a:ext cx="5183188" cy="4365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7331E254-1410-4989-81DE-84B684ACC71F}"/>
              </a:ext>
            </a:extLst>
          </p:cNvPr>
          <p:cNvSpPr>
            <a:spLocks noGrp="1"/>
          </p:cNvSpPr>
          <p:nvPr>
            <p:ph sz="quarter" idx="4"/>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81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7" name="Title 1">
            <a:extLst>
              <a:ext uri="{FF2B5EF4-FFF2-40B4-BE49-F238E27FC236}">
                <a16:creationId xmlns:a16="http://schemas.microsoft.com/office/drawing/2014/main" id="{F68ABD79-6AF5-4911-BEC2-A492F3ECD83D}"/>
              </a:ext>
            </a:extLst>
          </p:cNvPr>
          <p:cNvSpPr>
            <a:spLocks noGrp="1"/>
          </p:cNvSpPr>
          <p:nvPr>
            <p:ph type="title"/>
          </p:nvPr>
        </p:nvSpPr>
        <p:spPr>
          <a:xfrm>
            <a:off x="839788" y="457200"/>
            <a:ext cx="3932237" cy="1345096"/>
          </a:xfrm>
        </p:spPr>
        <p:txBody>
          <a:bodyPr anchor="b"/>
          <a:lstStyle>
            <a:lvl1pPr>
              <a:defRPr sz="3200"/>
            </a:lvl1pPr>
          </a:lstStyle>
          <a:p>
            <a:r>
              <a:rPr lang="en-US"/>
              <a:t>Click to edit Master title style</a:t>
            </a:r>
          </a:p>
        </p:txBody>
      </p:sp>
      <p:sp>
        <p:nvSpPr>
          <p:cNvPr id="8" name="Text Placeholder 3">
            <a:extLst>
              <a:ext uri="{FF2B5EF4-FFF2-40B4-BE49-F238E27FC236}">
                <a16:creationId xmlns:a16="http://schemas.microsoft.com/office/drawing/2014/main" id="{6489A680-EBE7-45A3-B520-2C50F59C7932}"/>
              </a:ext>
            </a:extLst>
          </p:cNvPr>
          <p:cNvSpPr>
            <a:spLocks noGrp="1"/>
          </p:cNvSpPr>
          <p:nvPr>
            <p:ph type="body" sz="half" idx="2"/>
          </p:nvPr>
        </p:nvSpPr>
        <p:spPr>
          <a:xfrm>
            <a:off x="839788" y="2166148"/>
            <a:ext cx="3932237" cy="3702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ontent Placeholder 2">
            <a:extLst>
              <a:ext uri="{FF2B5EF4-FFF2-40B4-BE49-F238E27FC236}">
                <a16:creationId xmlns:a16="http://schemas.microsoft.com/office/drawing/2014/main" id="{202EEB9F-D255-46E9-AFBB-FCC4D93BEFC3}"/>
              </a:ext>
            </a:extLst>
          </p:cNvPr>
          <p:cNvSpPr>
            <a:spLocks noGrp="1"/>
          </p:cNvSpPr>
          <p:nvPr>
            <p:ph idx="1"/>
          </p:nvPr>
        </p:nvSpPr>
        <p:spPr>
          <a:xfrm>
            <a:off x="5183188" y="457201"/>
            <a:ext cx="6172200" cy="540385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raphic 15">
            <a:extLst>
              <a:ext uri="{FF2B5EF4-FFF2-40B4-BE49-F238E27FC236}">
                <a16:creationId xmlns:a16="http://schemas.microsoft.com/office/drawing/2014/main" id="{4F729341-632E-4151-9863-D40D91A16F84}"/>
              </a:ext>
            </a:extLst>
          </p:cNvPr>
          <p:cNvSpPr/>
          <p:nvPr userDrawn="1"/>
        </p:nvSpPr>
        <p:spPr>
          <a:xfrm>
            <a:off x="-11174" y="1947672"/>
            <a:ext cx="493776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09484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44469CAF-CD13-4CCC-9569-14C8070AB355}"/>
              </a:ext>
            </a:extLst>
          </p:cNvPr>
          <p:cNvSpPr>
            <a:spLocks noGrp="1"/>
          </p:cNvSpPr>
          <p:nvPr>
            <p:ph type="title"/>
          </p:nvPr>
        </p:nvSpPr>
        <p:spPr>
          <a:xfrm>
            <a:off x="839788" y="457200"/>
            <a:ext cx="3932237" cy="1380744"/>
          </a:xfrm>
        </p:spPr>
        <p:txBody>
          <a:bodyPr anchor="b"/>
          <a:lstStyle>
            <a:lvl1pPr>
              <a:defRPr sz="3200"/>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36D4C583-322D-4347-807F-F6D6AF8852A4}"/>
              </a:ext>
            </a:extLst>
          </p:cNvPr>
          <p:cNvSpPr>
            <a:spLocks noGrp="1"/>
          </p:cNvSpPr>
          <p:nvPr>
            <p:ph type="body" sz="half" idx="2"/>
          </p:nvPr>
        </p:nvSpPr>
        <p:spPr>
          <a:xfrm>
            <a:off x="839788" y="2130500"/>
            <a:ext cx="3932237" cy="37384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12">
            <a:extLst>
              <a:ext uri="{FF2B5EF4-FFF2-40B4-BE49-F238E27FC236}">
                <a16:creationId xmlns:a16="http://schemas.microsoft.com/office/drawing/2014/main" id="{F138DBAD-2265-4E62-AB5B-F66A60D53F27}"/>
              </a:ext>
            </a:extLst>
          </p:cNvPr>
          <p:cNvSpPr>
            <a:spLocks noGrp="1"/>
          </p:cNvSpPr>
          <p:nvPr>
            <p:ph type="pic" idx="1"/>
          </p:nvPr>
        </p:nvSpPr>
        <p:spPr>
          <a:xfrm>
            <a:off x="5519738" y="0"/>
            <a:ext cx="6103620" cy="6857999"/>
          </a:xfrm>
          <a:custGeom>
            <a:avLst/>
            <a:gdLst>
              <a:gd name="connsiteX0" fmla="*/ 3914141 w 6103620"/>
              <a:gd name="connsiteY0" fmla="*/ 914400 h 6857999"/>
              <a:gd name="connsiteX1" fmla="*/ 6103620 w 6103620"/>
              <a:gd name="connsiteY1" fmla="*/ 914400 h 6857999"/>
              <a:gd name="connsiteX2" fmla="*/ 6103620 w 6103620"/>
              <a:gd name="connsiteY2" fmla="*/ 914404 h 6857999"/>
              <a:gd name="connsiteX3" fmla="*/ 4339591 w 6103620"/>
              <a:gd name="connsiteY3" fmla="*/ 6857999 h 6857999"/>
              <a:gd name="connsiteX4" fmla="*/ 2150113 w 6103620"/>
              <a:gd name="connsiteY4" fmla="*/ 6857999 h 6857999"/>
              <a:gd name="connsiteX5" fmla="*/ 1769111 w 6103620"/>
              <a:gd name="connsiteY5" fmla="*/ 0 h 6857999"/>
              <a:gd name="connsiteX6" fmla="*/ 3958591 w 6103620"/>
              <a:gd name="connsiteY6" fmla="*/ 0 h 6857999"/>
              <a:gd name="connsiteX7" fmla="*/ 2189480 w 6103620"/>
              <a:gd name="connsiteY7" fmla="*/ 5943601 h 6857999"/>
              <a:gd name="connsiteX8" fmla="*/ 0 w 6103620"/>
              <a:gd name="connsiteY8" fmla="*/ 59436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620" h="6857999">
                <a:moveTo>
                  <a:pt x="3914141" y="914400"/>
                </a:moveTo>
                <a:lnTo>
                  <a:pt x="6103620" y="914400"/>
                </a:lnTo>
                <a:lnTo>
                  <a:pt x="6103620" y="914404"/>
                </a:lnTo>
                <a:lnTo>
                  <a:pt x="4339591" y="6857999"/>
                </a:lnTo>
                <a:lnTo>
                  <a:pt x="2150113" y="6857999"/>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676681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AD7B9076-7693-4C5F-8305-D5529FF8077A}"/>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EMPTY SLIDE</a:t>
            </a:r>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41832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226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61FE90B3-361E-4150-BE53-368ADEA27D72}"/>
              </a:ext>
            </a:extLst>
          </p:cNvPr>
          <p:cNvSpPr>
            <a:spLocks noGrp="1"/>
          </p:cNvSpPr>
          <p:nvPr>
            <p:ph type="pic" sz="quarter" idx="14"/>
          </p:nvPr>
        </p:nvSpPr>
        <p:spPr>
          <a:xfrm>
            <a:off x="-1" y="130966"/>
            <a:ext cx="12192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1" name="Text Placeholder 17">
            <a:extLst>
              <a:ext uri="{FF2B5EF4-FFF2-40B4-BE49-F238E27FC236}">
                <a16:creationId xmlns:a16="http://schemas.microsoft.com/office/drawing/2014/main" id="{18AF4189-33DF-9B46-9624-C722FCE07DB4}"/>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nual">
    <p:bg>
      <p:bgPr>
        <a:solidFill>
          <a:schemeClr val="accent6"/>
        </a:solidFill>
        <a:effectLst/>
      </p:bgPr>
    </p:bg>
    <p:spTree>
      <p:nvGrpSpPr>
        <p:cNvPr id="1" name=""/>
        <p:cNvGrpSpPr/>
        <p:nvPr/>
      </p:nvGrpSpPr>
      <p:grpSpPr>
        <a:xfrm>
          <a:off x="0" y="0"/>
          <a:ext cx="0" cy="0"/>
          <a:chOff x="0" y="0"/>
          <a:chExt cx="0" cy="0"/>
        </a:xfrm>
      </p:grpSpPr>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1</a:t>
            </a:r>
            <a:endParaRPr lang="ru-RU" dirty="0"/>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p:nvPr>
        </p:nvSpPr>
        <p:spPr>
          <a:xfrm>
            <a:off x="1442535" y="1998209"/>
            <a:ext cx="3103110"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p:nvPr>
        </p:nvSpPr>
        <p:spPr>
          <a:xfrm>
            <a:off x="5477939" y="1998209"/>
            <a:ext cx="2243918"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91988"/>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3</a:t>
            </a:r>
            <a:endParaRPr lang="ru-RU" dirty="0"/>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p:nvPr>
        </p:nvSpPr>
        <p:spPr>
          <a:xfrm>
            <a:off x="8564052" y="2015988"/>
            <a:ext cx="2959116"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p:nvPr>
        </p:nvSpPr>
        <p:spPr>
          <a:xfrm>
            <a:off x="1020059"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p:nvPr>
        </p:nvSpPr>
        <p:spPr>
          <a:xfrm>
            <a:off x="2718684"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p:nvPr>
        </p:nvSpPr>
        <p:spPr>
          <a:xfrm>
            <a:off x="4794793" y="2927531"/>
            <a:ext cx="2599197"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p:nvPr>
        </p:nvSpPr>
        <p:spPr>
          <a:xfrm>
            <a:off x="7876955" y="2925988"/>
            <a:ext cx="3726423"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p:nvPr>
        </p:nvSpPr>
        <p:spPr>
          <a:xfrm>
            <a:off x="1284133" y="5751926"/>
            <a:ext cx="9623735" cy="470478"/>
          </a:xfrm>
        </p:spPr>
        <p:txBody>
          <a:bodyPr>
            <a:normAutofit/>
          </a:bodyPr>
          <a:lstStyle>
            <a:lvl1pPr marL="0" indent="0" algn="ctr">
              <a:buNone/>
              <a:defRPr sz="1600" b="0">
                <a:solidFill>
                  <a:schemeClr val="tx2"/>
                </a:solidFill>
                <a:latin typeface="+mn-lt"/>
              </a:defRPr>
            </a:lvl1pPr>
          </a:lstStyle>
          <a:p>
            <a:pPr lvl="0"/>
            <a:r>
              <a:rPr lang="en-US"/>
              <a:t>Click to 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p:nvPr>
        </p:nvSpPr>
        <p:spPr>
          <a:xfrm>
            <a:off x="4794791" y="4893792"/>
            <a:ext cx="2599199"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p:nvPr>
        </p:nvSpPr>
        <p:spPr>
          <a:xfrm>
            <a:off x="7890713" y="4893792"/>
            <a:ext cx="3712665"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800404"/>
            <a:ext cx="3273552" cy="1618488"/>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3864572"/>
            <a:ext cx="2599199" cy="896112"/>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3864572"/>
            <a:ext cx="2599200" cy="896400"/>
          </a:xfrm>
        </p:spPr>
        <p:txBody>
          <a:bodyPr anchor="ctr" anchorCtr="0">
            <a:norm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22" name="Title 1">
            <a:extLst>
              <a:ext uri="{FF2B5EF4-FFF2-40B4-BE49-F238E27FC236}">
                <a16:creationId xmlns:a16="http://schemas.microsoft.com/office/drawing/2014/main" id="{BB58C539-3FDE-4755-BEB4-C953AA292673}"/>
              </a:ext>
            </a:extLst>
          </p:cNvPr>
          <p:cNvSpPr>
            <a:spLocks noGrp="1"/>
          </p:cNvSpPr>
          <p:nvPr>
            <p:ph type="title" hasCustomPrompt="1"/>
          </p:nvPr>
        </p:nvSpPr>
        <p:spPr>
          <a:xfrm>
            <a:off x="774032" y="741320"/>
            <a:ext cx="10506743" cy="782638"/>
          </a:xfrm>
        </p:spPr>
        <p:txBody>
          <a:bodyPr>
            <a:normAutofit/>
          </a:bodyPr>
          <a:lstStyle>
            <a:lvl1pPr algn="l">
              <a:defRPr sz="4000" b="1">
                <a:solidFill>
                  <a:schemeClr val="bg1"/>
                </a:solidFill>
              </a:defRPr>
            </a:lvl1pPr>
          </a:lstStyle>
          <a:p>
            <a:r>
              <a:rPr lang="en-US" dirty="0"/>
              <a:t>HOW TO USE THIS TEMPALTE</a:t>
            </a:r>
            <a:endParaRPr lang="ru-RU" dirty="0"/>
          </a:p>
        </p:txBody>
      </p:sp>
      <p:sp>
        <p:nvSpPr>
          <p:cNvPr id="23" name="Graphic 15">
            <a:extLst>
              <a:ext uri="{FF2B5EF4-FFF2-40B4-BE49-F238E27FC236}">
                <a16:creationId xmlns:a16="http://schemas.microsoft.com/office/drawing/2014/main" id="{8EDA54DA-ED01-4416-96BF-C8968F4684B4}"/>
              </a:ext>
            </a:extLst>
          </p:cNvPr>
          <p:cNvSpPr/>
          <p:nvPr userDrawn="1"/>
        </p:nvSpPr>
        <p:spPr>
          <a:xfrm>
            <a:off x="-11173" y="1610268"/>
            <a:ext cx="9252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1138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D8367A5-C050-47FB-A1BD-54CD13DE3A0F}"/>
              </a:ext>
            </a:extLst>
          </p:cNvPr>
          <p:cNvSpPr>
            <a:spLocks noGrp="1"/>
          </p:cNvSpPr>
          <p:nvPr>
            <p:ph type="pic" sz="quarter" idx="16"/>
          </p:nvPr>
        </p:nvSpPr>
        <p:spPr>
          <a:xfrm>
            <a:off x="5519738" y="0"/>
            <a:ext cx="6103621"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774032" y="3074529"/>
            <a:ext cx="4421856"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21" name="Title 1">
            <a:extLst>
              <a:ext uri="{FF2B5EF4-FFF2-40B4-BE49-F238E27FC236}">
                <a16:creationId xmlns:a16="http://schemas.microsoft.com/office/drawing/2014/main" id="{33528AEE-54AB-4366-9576-BBA1CE5F3A54}"/>
              </a:ext>
            </a:extLst>
          </p:cNvPr>
          <p:cNvSpPr>
            <a:spLocks noGrp="1"/>
          </p:cNvSpPr>
          <p:nvPr>
            <p:ph type="title" hasCustomPrompt="1"/>
          </p:nvPr>
        </p:nvSpPr>
        <p:spPr>
          <a:xfrm>
            <a:off x="774032" y="1032746"/>
            <a:ext cx="5056083" cy="782638"/>
          </a:xfrm>
        </p:spPr>
        <p:txBody>
          <a:bodyPr>
            <a:normAutofit/>
          </a:bodyPr>
          <a:lstStyle>
            <a:lvl1pPr algn="l">
              <a:defRPr sz="4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id="{A1867536-E941-4FED-8B68-2609143C2A78}"/>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2044CCF-605D-4D6E-A41D-D6AED53B2233}"/>
              </a:ext>
            </a:extLst>
          </p:cNvPr>
          <p:cNvSpPr>
            <a:spLocks noGrp="1"/>
          </p:cNvSpPr>
          <p:nvPr>
            <p:ph type="pic" sz="quarter" idx="16"/>
          </p:nvPr>
        </p:nvSpPr>
        <p:spPr>
          <a:xfrm>
            <a:off x="0" y="404811"/>
            <a:ext cx="6108872"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id="{E7F180F3-53B1-4A31-82A4-E6F9B5D8D8A3}"/>
              </a:ext>
            </a:extLst>
          </p:cNvPr>
          <p:cNvSpPr>
            <a:spLocks noGrp="1"/>
          </p:cNvSpPr>
          <p:nvPr>
            <p:ph type="body" sz="quarter" idx="15"/>
          </p:nvPr>
        </p:nvSpPr>
        <p:spPr>
          <a:xfrm>
            <a:off x="6881205" y="3090572"/>
            <a:ext cx="4421857"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17" name="Title 1">
            <a:extLst>
              <a:ext uri="{FF2B5EF4-FFF2-40B4-BE49-F238E27FC236}">
                <a16:creationId xmlns:a16="http://schemas.microsoft.com/office/drawing/2014/main" id="{BD523330-9E96-4C6E-B5A4-6B543D365FA1}"/>
              </a:ext>
            </a:extLst>
          </p:cNvPr>
          <p:cNvSpPr>
            <a:spLocks noGrp="1"/>
          </p:cNvSpPr>
          <p:nvPr>
            <p:ph type="title" hasCustomPrompt="1"/>
          </p:nvPr>
        </p:nvSpPr>
        <p:spPr>
          <a:xfrm>
            <a:off x="6881206" y="1046140"/>
            <a:ext cx="5056083" cy="782638"/>
          </a:xfrm>
        </p:spPr>
        <p:txBody>
          <a:bodyPr>
            <a:normAutofit/>
          </a:bodyPr>
          <a:lstStyle>
            <a:lvl1pPr algn="l">
              <a:defRPr sz="4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id="{1A08F6B3-0ADA-4ECF-8D25-7DFE4A36411B}"/>
              </a:ext>
            </a:extLst>
          </p:cNvPr>
          <p:cNvSpPr>
            <a:spLocks noGrp="1"/>
          </p:cNvSpPr>
          <p:nvPr>
            <p:ph type="body" sz="quarter" idx="13" hasCustomPrompt="1"/>
          </p:nvPr>
        </p:nvSpPr>
        <p:spPr>
          <a:xfrm>
            <a:off x="6881206" y="2241515"/>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9" name="Graphic 15">
            <a:extLst>
              <a:ext uri="{FF2B5EF4-FFF2-40B4-BE49-F238E27FC236}">
                <a16:creationId xmlns:a16="http://schemas.microsoft.com/office/drawing/2014/main" id="{5CCECBFE-3C2B-4492-BCDA-1EFEB5E3E092}"/>
              </a:ext>
            </a:extLst>
          </p:cNvPr>
          <p:cNvSpPr/>
          <p:nvPr userDrawn="1"/>
        </p:nvSpPr>
        <p:spPr>
          <a:xfrm flipH="1">
            <a:off x="6980920" y="1947672"/>
            <a:ext cx="5220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id="{3441B044-38F8-49ED-845B-5D926C811447}"/>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774031"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0"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774032"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6627121"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2221992"/>
            <a:ext cx="10218713" cy="665713"/>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8" name="Graphic 15">
            <a:extLst>
              <a:ext uri="{FF2B5EF4-FFF2-40B4-BE49-F238E27FC236}">
                <a16:creationId xmlns:a16="http://schemas.microsoft.com/office/drawing/2014/main" id="{5E78F6F2-1702-E74A-86B2-0C42A30F3378}"/>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12700" y="-12700"/>
            <a:ext cx="12217400" cy="6883400"/>
            <a:chOff x="-12700" y="-12700"/>
            <a:chExt cx="12217400" cy="68834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542021"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8" name="Chart Placeholder 18">
            <a:extLst>
              <a:ext uri="{FF2B5EF4-FFF2-40B4-BE49-F238E27FC236}">
                <a16:creationId xmlns:a16="http://schemas.microsoft.com/office/drawing/2014/main" id="{68B512F2-EA3E-483F-B5D4-29DFD6C37B36}"/>
              </a:ext>
            </a:extLst>
          </p:cNvPr>
          <p:cNvSpPr>
            <a:spLocks noGrp="1"/>
          </p:cNvSpPr>
          <p:nvPr>
            <p:ph type="chart" sz="quarter" idx="32"/>
          </p:nvPr>
        </p:nvSpPr>
        <p:spPr>
          <a:xfrm>
            <a:off x="6096001" y="1246188"/>
            <a:ext cx="5170034"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sp>
        <p:nvSpPr>
          <p:cNvPr id="15" name="Title 1">
            <a:extLst>
              <a:ext uri="{FF2B5EF4-FFF2-40B4-BE49-F238E27FC236}">
                <a16:creationId xmlns:a16="http://schemas.microsoft.com/office/drawing/2014/main" id="{AD58E79F-20BB-644D-8C49-25B57E347DE6}"/>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CHART</a:t>
            </a:r>
            <a:br>
              <a:rPr lang="en-US" dirty="0"/>
            </a:br>
            <a:r>
              <a:rPr lang="en-US" dirty="0"/>
              <a:t>SLIDE</a:t>
            </a:r>
            <a:endParaRPr lang="ru-RU" dirty="0"/>
          </a:p>
        </p:txBody>
      </p:sp>
      <p:sp>
        <p:nvSpPr>
          <p:cNvPr id="23" name="Text Placeholder 17">
            <a:extLst>
              <a:ext uri="{FF2B5EF4-FFF2-40B4-BE49-F238E27FC236}">
                <a16:creationId xmlns:a16="http://schemas.microsoft.com/office/drawing/2014/main" id="{EF8E92E6-C1C9-854A-93EE-FD201AF050FC}"/>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4" name="Graphic 15">
            <a:extLst>
              <a:ext uri="{FF2B5EF4-FFF2-40B4-BE49-F238E27FC236}">
                <a16:creationId xmlns:a16="http://schemas.microsoft.com/office/drawing/2014/main" id="{C1F625F0-F98F-D244-9020-86C86C287112}"/>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98148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TABLE</a:t>
            </a:r>
            <a:br>
              <a:rPr lang="en-US" dirty="0"/>
            </a:br>
            <a:r>
              <a:rPr lang="en-US" dirty="0"/>
              <a:t>SLIDE</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2" name="Graphic 15">
            <a:extLst>
              <a:ext uri="{FF2B5EF4-FFF2-40B4-BE49-F238E27FC236}">
                <a16:creationId xmlns:a16="http://schemas.microsoft.com/office/drawing/2014/main" id="{C8EF6174-FF5D-41C2-BF6B-9D6ECB281A1D}"/>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8" name="Table Placeholder 17">
            <a:extLst>
              <a:ext uri="{FF2B5EF4-FFF2-40B4-BE49-F238E27FC236}">
                <a16:creationId xmlns:a16="http://schemas.microsoft.com/office/drawing/2014/main" id="{D45BCEDF-86BB-41E2-9F09-5D3014AD1C45}"/>
              </a:ext>
            </a:extLst>
          </p:cNvPr>
          <p:cNvSpPr>
            <a:spLocks noGrp="1"/>
          </p:cNvSpPr>
          <p:nvPr>
            <p:ph type="tbl" sz="quarter" idx="17"/>
          </p:nvPr>
        </p:nvSpPr>
        <p:spPr>
          <a:xfrm>
            <a:off x="4715791" y="1591499"/>
            <a:ext cx="6561138" cy="3761069"/>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spTree>
    <p:extLst>
      <p:ext uri="{BB962C8B-B14F-4D97-AF65-F5344CB8AC3E}">
        <p14:creationId xmlns:p14="http://schemas.microsoft.com/office/powerpoint/2010/main" val="251377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bg>
      <p:bgPr>
        <a:solidFill>
          <a:schemeClr val="accent6"/>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E694C388-14E9-4848-A715-72B7DC6AF548}"/>
              </a:ext>
            </a:extLst>
          </p:cNvPr>
          <p:cNvSpPr>
            <a:spLocks noGrp="1"/>
          </p:cNvSpPr>
          <p:nvPr>
            <p:ph type="pic" sz="quarter" idx="14"/>
          </p:nvPr>
        </p:nvSpPr>
        <p:spPr>
          <a:xfrm>
            <a:off x="12701" y="0"/>
            <a:ext cx="12161519" cy="6858000"/>
          </a:xfrm>
          <a:custGeom>
            <a:avLst/>
            <a:gdLst>
              <a:gd name="connsiteX0" fmla="*/ 12161519 w 12161519"/>
              <a:gd name="connsiteY0" fmla="*/ 638810 h 6858000"/>
              <a:gd name="connsiteX1" fmla="*/ 12161519 w 12161519"/>
              <a:gd name="connsiteY1" fmla="*/ 1922780 h 6858000"/>
              <a:gd name="connsiteX2" fmla="*/ 9531350 w 12161519"/>
              <a:gd name="connsiteY2" fmla="*/ 6858000 h 6858000"/>
              <a:gd name="connsiteX3" fmla="*/ 8846819 w 12161519"/>
              <a:gd name="connsiteY3" fmla="*/ 6858000 h 6858000"/>
              <a:gd name="connsiteX4" fmla="*/ 10704830 w 12161519"/>
              <a:gd name="connsiteY4" fmla="*/ 0 h 6858000"/>
              <a:gd name="connsiteX5" fmla="*/ 12161519 w 12161519"/>
              <a:gd name="connsiteY5" fmla="*/ 0 h 6858000"/>
              <a:gd name="connsiteX6" fmla="*/ 12161519 w 12161519"/>
              <a:gd name="connsiteY6" fmla="*/ 234950 h 6858000"/>
              <a:gd name="connsiteX7" fmla="*/ 8632190 w 12161519"/>
              <a:gd name="connsiteY7" fmla="*/ 6858000 h 6858000"/>
              <a:gd name="connsiteX8" fmla="*/ 7049770 w 12161519"/>
              <a:gd name="connsiteY8" fmla="*/ 6858000 h 6858000"/>
              <a:gd name="connsiteX9" fmla="*/ 5320030 w 12161519"/>
              <a:gd name="connsiteY9" fmla="*/ 0 h 6858000"/>
              <a:gd name="connsiteX10" fmla="*/ 10476230 w 12161519"/>
              <a:gd name="connsiteY10" fmla="*/ 0 h 6858000"/>
              <a:gd name="connsiteX11" fmla="*/ 6822440 w 12161519"/>
              <a:gd name="connsiteY11" fmla="*/ 6858000 h 6858000"/>
              <a:gd name="connsiteX12" fmla="*/ 1664970 w 12161519"/>
              <a:gd name="connsiteY12" fmla="*/ 6858000 h 6858000"/>
              <a:gd name="connsiteX13" fmla="*/ 3529330 w 12161519"/>
              <a:gd name="connsiteY13" fmla="*/ 0 h 6858000"/>
              <a:gd name="connsiteX14" fmla="*/ 5111750 w 12161519"/>
              <a:gd name="connsiteY14" fmla="*/ 0 h 6858000"/>
              <a:gd name="connsiteX15" fmla="*/ 1456690 w 12161519"/>
              <a:gd name="connsiteY15" fmla="*/ 6858000 h 6858000"/>
              <a:gd name="connsiteX16" fmla="*/ 0 w 12161519"/>
              <a:gd name="connsiteY16" fmla="*/ 6858000 h 6858000"/>
              <a:gd name="connsiteX17" fmla="*/ 0 w 12161519"/>
              <a:gd name="connsiteY17" fmla="*/ 6623050 h 6858000"/>
              <a:gd name="connsiteX18" fmla="*/ 2630170 w 12161519"/>
              <a:gd name="connsiteY18" fmla="*/ 0 h 6858000"/>
              <a:gd name="connsiteX19" fmla="*/ 3314700 w 12161519"/>
              <a:gd name="connsiteY19" fmla="*/ 0 h 6858000"/>
              <a:gd name="connsiteX20" fmla="*/ 0 w 12161519"/>
              <a:gd name="connsiteY20" fmla="*/ 6219190 h 6858000"/>
              <a:gd name="connsiteX21" fmla="*/ 0 w 12161519"/>
              <a:gd name="connsiteY21" fmla="*/ 49352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1519" h="6858000">
                <a:moveTo>
                  <a:pt x="12161519" y="638810"/>
                </a:moveTo>
                <a:lnTo>
                  <a:pt x="12161519" y="1922780"/>
                </a:lnTo>
                <a:lnTo>
                  <a:pt x="9531350" y="6858000"/>
                </a:lnTo>
                <a:lnTo>
                  <a:pt x="8846819" y="6858000"/>
                </a:lnTo>
                <a:close/>
                <a:moveTo>
                  <a:pt x="10704830" y="0"/>
                </a:moveTo>
                <a:lnTo>
                  <a:pt x="12161519" y="0"/>
                </a:lnTo>
                <a:lnTo>
                  <a:pt x="12161519" y="234950"/>
                </a:lnTo>
                <a:lnTo>
                  <a:pt x="8632190" y="6858000"/>
                </a:lnTo>
                <a:lnTo>
                  <a:pt x="7049770" y="6858000"/>
                </a:lnTo>
                <a:close/>
                <a:moveTo>
                  <a:pt x="5320030" y="0"/>
                </a:moveTo>
                <a:lnTo>
                  <a:pt x="10476230" y="0"/>
                </a:lnTo>
                <a:lnTo>
                  <a:pt x="6822440" y="6858000"/>
                </a:lnTo>
                <a:lnTo>
                  <a:pt x="1664970" y="6858000"/>
                </a:lnTo>
                <a:close/>
                <a:moveTo>
                  <a:pt x="3529330" y="0"/>
                </a:moveTo>
                <a:lnTo>
                  <a:pt x="5111750" y="0"/>
                </a:lnTo>
                <a:lnTo>
                  <a:pt x="1456690" y="6858000"/>
                </a:lnTo>
                <a:lnTo>
                  <a:pt x="0" y="6858000"/>
                </a:lnTo>
                <a:lnTo>
                  <a:pt x="0" y="6623050"/>
                </a:lnTo>
                <a:close/>
                <a:moveTo>
                  <a:pt x="2630170" y="0"/>
                </a:moveTo>
                <a:lnTo>
                  <a:pt x="3314700" y="0"/>
                </a:lnTo>
                <a:lnTo>
                  <a:pt x="0" y="6219190"/>
                </a:lnTo>
                <a:lnTo>
                  <a:pt x="0" y="493522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Title 1">
            <a:extLst>
              <a:ext uri="{FF2B5EF4-FFF2-40B4-BE49-F238E27FC236}">
                <a16:creationId xmlns:a16="http://schemas.microsoft.com/office/drawing/2014/main" id="{BFD7B55F-CFD3-4921-BB2A-B14EB4E36369}"/>
              </a:ext>
            </a:extLst>
          </p:cNvPr>
          <p:cNvSpPr>
            <a:spLocks noGrp="1"/>
          </p:cNvSpPr>
          <p:nvPr>
            <p:ph type="title" hasCustomPrompt="1"/>
          </p:nvPr>
        </p:nvSpPr>
        <p:spPr>
          <a:xfrm>
            <a:off x="774032" y="1033272"/>
            <a:ext cx="10514998" cy="782638"/>
          </a:xfrm>
        </p:spPr>
        <p:txBody>
          <a:bodyPr>
            <a:normAutofit/>
          </a:bodyPr>
          <a:lstStyle>
            <a:lvl1pPr algn="l">
              <a:defRPr sz="4000" b="1">
                <a:solidFill>
                  <a:schemeClr val="bg1"/>
                </a:solidFill>
              </a:defRPr>
            </a:lvl1pPr>
          </a:lstStyle>
          <a:p>
            <a:r>
              <a:rPr lang="en-US" dirty="0"/>
              <a:t>BIG IMAGE SLIDE</a:t>
            </a:r>
            <a:endParaRPr lang="ru-RU" dirty="0"/>
          </a:p>
        </p:txBody>
      </p:sp>
      <p:sp>
        <p:nvSpPr>
          <p:cNvPr id="21" name="Text Placeholder 17">
            <a:extLst>
              <a:ext uri="{FF2B5EF4-FFF2-40B4-BE49-F238E27FC236}">
                <a16:creationId xmlns:a16="http://schemas.microsoft.com/office/drawing/2014/main" id="{932204AA-73EE-4F85-898B-E747C5ACC051}"/>
              </a:ext>
            </a:extLst>
          </p:cNvPr>
          <p:cNvSpPr>
            <a:spLocks noGrp="1"/>
          </p:cNvSpPr>
          <p:nvPr>
            <p:ph type="body" sz="quarter" idx="13" hasCustomPrompt="1"/>
          </p:nvPr>
        </p:nvSpPr>
        <p:spPr>
          <a:xfrm>
            <a:off x="774032" y="1880794"/>
            <a:ext cx="10518598" cy="782639"/>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3" name="Graphic 4">
            <a:extLst>
              <a:ext uri="{FF2B5EF4-FFF2-40B4-BE49-F238E27FC236}">
                <a16:creationId xmlns:a16="http://schemas.microsoft.com/office/drawing/2014/main" id="{38541361-4795-490E-8165-B4A338F8231D}"/>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 name="TextBox 1">
            <a:extLst>
              <a:ext uri="{FF2B5EF4-FFF2-40B4-BE49-F238E27FC236}">
                <a16:creationId xmlns:a16="http://schemas.microsoft.com/office/drawing/2014/main" id="{B72E78DA-7F75-294B-AECF-F02F6C41615D}"/>
              </a:ext>
            </a:extLst>
          </p:cNvPr>
          <p:cNvSpPr txBox="1"/>
          <p:nvPr userDrawn="1"/>
        </p:nvSpPr>
        <p:spPr>
          <a:xfrm>
            <a:off x="327546" y="300250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F5D581-F5B0-4701-B187-0D4FAB44900C}"/>
              </a:ext>
            </a:extLst>
          </p:cNvPr>
          <p:cNvSpPr/>
          <p:nvPr userDrawn="1"/>
        </p:nvSpPr>
        <p:spPr>
          <a:xfrm>
            <a:off x="0" y="0"/>
            <a:ext cx="12192000" cy="6858000"/>
          </a:xfrm>
          <a:prstGeom prst="rect">
            <a:avLst/>
          </a:prstGeom>
          <a:solidFill>
            <a:schemeClr val="accent6"/>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11" name="Freeform: Shape 10">
            <a:extLst>
              <a:ext uri="{FF2B5EF4-FFF2-40B4-BE49-F238E27FC236}">
                <a16:creationId xmlns:a16="http://schemas.microsoft.com/office/drawing/2014/main" id="{0E5F41AB-E2B9-45DD-B1C7-9F4DBA4946B9}"/>
              </a:ext>
            </a:extLst>
          </p:cNvPr>
          <p:cNvSpPr/>
          <p:nvPr userDrawn="1"/>
        </p:nvSpPr>
        <p:spPr>
          <a:xfrm>
            <a:off x="2445759"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156579"/>
            <a:ext cx="10515600" cy="1325563"/>
          </a:xfrm>
        </p:spPr>
        <p:txBody>
          <a:bodyPr lIns="0" rIns="0"/>
          <a:lstStyle>
            <a:lvl1pPr algn="ctr">
              <a:defRPr>
                <a:solidFill>
                  <a:schemeClr val="bg1"/>
                </a:solidFill>
              </a:defRPr>
            </a:lvl1pPr>
          </a:lstStyle>
          <a:p>
            <a:r>
              <a:rPr lang="en-US" dirty="0"/>
              <a:t>VIDEO SLIDE</a:t>
            </a:r>
            <a:endParaRPr lang="ru-RU"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solidFill>
                  <a:schemeClr val="bg1">
                    <a:lumMod val="75000"/>
                  </a:schemeClr>
                </a:solidFill>
              </a:defRPr>
            </a:lvl1pPr>
          </a:lstStyle>
          <a:p>
            <a:r>
              <a:rPr lang="en-US"/>
              <a:t>Click icon to add media</a:t>
            </a:r>
            <a:endParaRPr lang="ru-RU" dirty="0"/>
          </a:p>
        </p:txBody>
      </p:sp>
      <p:sp>
        <p:nvSpPr>
          <p:cNvPr id="12" name="Graphic 4">
            <a:extLst>
              <a:ext uri="{FF2B5EF4-FFF2-40B4-BE49-F238E27FC236}">
                <a16:creationId xmlns:a16="http://schemas.microsoft.com/office/drawing/2014/main" id="{C7654E36-50FF-425E-B595-F3957610B5D8}"/>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53733" y="6268041"/>
            <a:ext cx="549442" cy="365125"/>
          </a:xfrm>
          <a:prstGeom prst="rect">
            <a:avLst/>
          </a:prstGeom>
        </p:spPr>
        <p:txBody>
          <a:bodyPr vert="horz" lIns="91440" tIns="45720" rIns="91440" bIns="45720" rtlCol="0" anchor="ctr"/>
          <a:lstStyle>
            <a:lvl1pPr algn="r">
              <a:defRPr sz="1400">
                <a:solidFill>
                  <a:schemeClr val="tx2"/>
                </a:solidFill>
                <a:latin typeface="+mn-lt"/>
              </a:defRPr>
            </a:lvl1pPr>
          </a:lstStyle>
          <a:p>
            <a:fld id="{D495E168-DA5E-4888-8D8A-92B118324C14}" type="slidenum">
              <a:rPr lang="ru-RU" smtClean="0"/>
              <a:pPr/>
              <a:t>‹#›</a:t>
            </a:fld>
            <a:endParaRPr lang="ru-RU"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6268041"/>
            <a:ext cx="2743200" cy="365125"/>
          </a:xfrm>
          <a:prstGeom prst="rect">
            <a:avLst/>
          </a:prstGeom>
        </p:spPr>
        <p:txBody>
          <a:bodyPr vert="horz" lIns="91440" tIns="45720" rIns="91440" bIns="45720" rtlCol="0" anchor="ctr"/>
          <a:lstStyle>
            <a:lvl1pPr algn="ctr">
              <a:defRPr sz="1400">
                <a:solidFill>
                  <a:schemeClr val="bg2"/>
                </a:solidFill>
              </a:defRPr>
            </a:lvl1pPr>
          </a:lstStyle>
          <a:p>
            <a:r>
              <a:rPr lang="ru-RU"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268041"/>
            <a:ext cx="3398763" cy="365125"/>
          </a:xfrm>
          <a:prstGeom prst="rect">
            <a:avLst/>
          </a:prstGeom>
        </p:spPr>
        <p:txBody>
          <a:bodyPr vert="horz" lIns="91440" tIns="45720" rIns="91440" bIns="45720" rtlCol="0" anchor="ctr"/>
          <a:lstStyle>
            <a:lvl1pPr algn="l">
              <a:defRPr sz="1400">
                <a:solidFill>
                  <a:schemeClr val="bg2"/>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1" r:id="rId5"/>
    <p:sldLayoutId id="2147483690" r:id="rId6"/>
    <p:sldLayoutId id="2147483691" r:id="rId7"/>
    <p:sldLayoutId id="2147483684" r:id="rId8"/>
    <p:sldLayoutId id="2147483685" r:id="rId9"/>
    <p:sldLayoutId id="2147483692" r:id="rId10"/>
    <p:sldLayoutId id="2147483693" r:id="rId11"/>
    <p:sldLayoutId id="2147483694" r:id="rId12"/>
    <p:sldLayoutId id="2147483697" r:id="rId13"/>
    <p:sldLayoutId id="2147483698" r:id="rId14"/>
    <p:sldLayoutId id="2147483699" r:id="rId15"/>
    <p:sldLayoutId id="2147483701" r:id="rId16"/>
    <p:sldLayoutId id="2147483700" r:id="rId17"/>
    <p:sldLayoutId id="2147483687" r:id="rId18"/>
    <p:sldLayoutId id="2147483696" r:id="rId19"/>
    <p:sldLayoutId id="2147483688" r:id="rId20"/>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sv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hyperlink" Target="https://creativecommons.org/licenses/by-nc-sa/3.0/" TargetMode="External"/><Relationship Id="rId4" Type="http://schemas.openxmlformats.org/officeDocument/2006/relationships/hyperlink" Target="http://thestyleconfessions.com/2011/12/19/eyeglasse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9" name="Picture Placeholder 18" descr="Building glass walls and sky">
            <a:extLst>
              <a:ext uri="{FF2B5EF4-FFF2-40B4-BE49-F238E27FC236}">
                <a16:creationId xmlns:a16="http://schemas.microsoft.com/office/drawing/2014/main" id="{873751CF-C490-45B5-B248-BF86A59ECF2E}"/>
              </a:ext>
            </a:extLst>
          </p:cNvPr>
          <p:cNvPicPr>
            <a:picLocks noGrp="1" noChangeAspect="1"/>
          </p:cNvPicPr>
          <p:nvPr>
            <p:ph type="pic" sz="quarter" idx="22"/>
          </p:nvPr>
        </p:nvPicPr>
        <p:blipFill rotWithShape="1">
          <a:blip r:embed="rId3"/>
          <a:srcRect l="-48" t="6766" r="19843" b="3091"/>
          <a:stretch/>
        </p:blipFill>
        <p:spPr>
          <a:xfrm>
            <a:off x="3033191" y="0"/>
            <a:ext cx="9155634" cy="6858000"/>
          </a:xfrm>
        </p:spPr>
      </p:pic>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p:txBody>
          <a:bodyPr/>
          <a:lstStyle/>
          <a:p>
            <a:r>
              <a:rPr lang="en-US" dirty="0"/>
              <a:t>Blue Light Technologies</a:t>
            </a:r>
            <a:endParaRPr lang="ru-RU" dirty="0"/>
          </a:p>
        </p:txBody>
      </p:sp>
      <p:sp>
        <p:nvSpPr>
          <p:cNvPr id="3" name="Text Placeholder 2">
            <a:extLst>
              <a:ext uri="{FF2B5EF4-FFF2-40B4-BE49-F238E27FC236}">
                <a16:creationId xmlns:a16="http://schemas.microsoft.com/office/drawing/2014/main" id="{E0A0FE25-038A-4A14-B11A-432FECB7FA1E}"/>
              </a:ext>
            </a:extLst>
          </p:cNvPr>
          <p:cNvSpPr>
            <a:spLocks noGrp="1"/>
          </p:cNvSpPr>
          <p:nvPr>
            <p:ph type="body" sz="quarter" idx="13"/>
          </p:nvPr>
        </p:nvSpPr>
        <p:spPr/>
        <p:txBody>
          <a:bodyPr/>
          <a:lstStyle/>
          <a:p>
            <a:r>
              <a:rPr lang="en-US" dirty="0"/>
              <a:t>See the world on your own terms</a:t>
            </a:r>
            <a:endParaRPr lang="ru-RU" dirty="0"/>
          </a:p>
        </p:txBody>
      </p:sp>
      <p:sp>
        <p:nvSpPr>
          <p:cNvPr id="5" name="Text Placeholder 4">
            <a:extLst>
              <a:ext uri="{FF2B5EF4-FFF2-40B4-BE49-F238E27FC236}">
                <a16:creationId xmlns:a16="http://schemas.microsoft.com/office/drawing/2014/main" id="{030A1A89-FE18-44C6-B3EE-49541CB85077}"/>
              </a:ext>
            </a:extLst>
          </p:cNvPr>
          <p:cNvSpPr>
            <a:spLocks noGrp="1"/>
          </p:cNvSpPr>
          <p:nvPr>
            <p:ph type="body" sz="quarter" idx="20"/>
          </p:nvPr>
        </p:nvSpPr>
        <p:spPr/>
        <p:txBody>
          <a:bodyPr/>
          <a:lstStyle/>
          <a:p>
            <a:r>
              <a:rPr lang="en-US" b="1" dirty="0"/>
              <a:t>December</a:t>
            </a:r>
            <a:endParaRPr lang="ru-RU" b="1" dirty="0"/>
          </a:p>
        </p:txBody>
      </p:sp>
      <p:sp>
        <p:nvSpPr>
          <p:cNvPr id="4" name="Text Placeholder 3">
            <a:extLst>
              <a:ext uri="{FF2B5EF4-FFF2-40B4-BE49-F238E27FC236}">
                <a16:creationId xmlns:a16="http://schemas.microsoft.com/office/drawing/2014/main" id="{C83697A7-775B-4995-AFA7-E4B1B1C1C8F8}"/>
              </a:ext>
            </a:extLst>
          </p:cNvPr>
          <p:cNvSpPr>
            <a:spLocks noGrp="1"/>
          </p:cNvSpPr>
          <p:nvPr>
            <p:ph type="body" sz="quarter" idx="21"/>
          </p:nvPr>
        </p:nvSpPr>
        <p:spPr/>
        <p:txBody>
          <a:bodyPr/>
          <a:lstStyle/>
          <a:p>
            <a:r>
              <a:rPr lang="en-US" dirty="0"/>
              <a:t>2019</a:t>
            </a:r>
            <a:endParaRPr lang="ru-RU" dirty="0"/>
          </a:p>
        </p:txBody>
      </p:sp>
      <p:pic>
        <p:nvPicPr>
          <p:cNvPr id="17" name="Picture 16">
            <a:extLst>
              <a:ext uri="{FF2B5EF4-FFF2-40B4-BE49-F238E27FC236}">
                <a16:creationId xmlns:a16="http://schemas.microsoft.com/office/drawing/2014/main" id="{34F0715B-9C77-4D93-B072-0CD41752C809}"/>
              </a:ext>
            </a:extLst>
          </p:cNvPr>
          <p:cNvPicPr>
            <a:picLocks noChangeAspect="1"/>
          </p:cNvPicPr>
          <p:nvPr/>
        </p:nvPicPr>
        <p:blipFill>
          <a:blip r:embed="rId4"/>
          <a:stretch>
            <a:fillRect/>
          </a:stretch>
        </p:blipFill>
        <p:spPr>
          <a:xfrm>
            <a:off x="9158809" y="5451784"/>
            <a:ext cx="2895851" cy="1310754"/>
          </a:xfrm>
          <a:prstGeom prst="rect">
            <a:avLst/>
          </a:prstGeom>
        </p:spPr>
      </p:pic>
    </p:spTree>
    <p:extLst>
      <p:ext uri="{BB962C8B-B14F-4D97-AF65-F5344CB8AC3E}">
        <p14:creationId xmlns:p14="http://schemas.microsoft.com/office/powerpoint/2010/main" val="361050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lasses">
            <a:extLst>
              <a:ext uri="{FF2B5EF4-FFF2-40B4-BE49-F238E27FC236}">
                <a16:creationId xmlns:a16="http://schemas.microsoft.com/office/drawing/2014/main" id="{5CEA59EA-DA61-4237-BAFD-EAB0B25A8A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850" b="11582"/>
          <a:stretch/>
        </p:blipFill>
        <p:spPr bwMode="auto">
          <a:xfrm>
            <a:off x="2011886" y="3023385"/>
            <a:ext cx="5886727" cy="249016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DD45F6B-E4DA-4173-BD56-BFA5209CFB8A}"/>
              </a:ext>
            </a:extLst>
          </p:cNvPr>
          <p:cNvSpPr>
            <a:spLocks noGrp="1"/>
          </p:cNvSpPr>
          <p:nvPr>
            <p:ph type="sldNum" sz="quarter" idx="10"/>
          </p:nvPr>
        </p:nvSpPr>
        <p:spPr/>
        <p:txBody>
          <a:bodyPr/>
          <a:lstStyle/>
          <a:p>
            <a:fld id="{D495E168-DA5E-4888-8D8A-92B118324C14}" type="slidenum">
              <a:rPr lang="ru-RU" smtClean="0"/>
              <a:pPr/>
              <a:t>10</a:t>
            </a:fld>
            <a:endParaRPr lang="ru-RU" dirty="0"/>
          </a:p>
        </p:txBody>
      </p:sp>
      <p:sp>
        <p:nvSpPr>
          <p:cNvPr id="3" name="Title 2">
            <a:extLst>
              <a:ext uri="{FF2B5EF4-FFF2-40B4-BE49-F238E27FC236}">
                <a16:creationId xmlns:a16="http://schemas.microsoft.com/office/drawing/2014/main" id="{122DFAF8-0BD9-4AB0-8B7D-33FC093953D4}"/>
              </a:ext>
            </a:extLst>
          </p:cNvPr>
          <p:cNvSpPr>
            <a:spLocks noGrp="1"/>
          </p:cNvSpPr>
          <p:nvPr>
            <p:ph type="title"/>
          </p:nvPr>
        </p:nvSpPr>
        <p:spPr/>
        <p:txBody>
          <a:bodyPr>
            <a:noAutofit/>
          </a:bodyPr>
          <a:lstStyle/>
          <a:p>
            <a:r>
              <a:rPr lang="en-US" dirty="0"/>
              <a:t>BLT PRODUCT DESIGN</a:t>
            </a:r>
          </a:p>
        </p:txBody>
      </p:sp>
      <p:sp>
        <p:nvSpPr>
          <p:cNvPr id="4" name="Slide Number Placeholder 1">
            <a:extLst>
              <a:ext uri="{FF2B5EF4-FFF2-40B4-BE49-F238E27FC236}">
                <a16:creationId xmlns:a16="http://schemas.microsoft.com/office/drawing/2014/main" id="{27C07082-47B3-4603-B6FB-77F6E44722B8}"/>
              </a:ext>
            </a:extLst>
          </p:cNvPr>
          <p:cNvSpPr txBox="1">
            <a:spLocks/>
          </p:cNvSpPr>
          <p:nvPr/>
        </p:nvSpPr>
        <p:spPr>
          <a:xfrm>
            <a:off x="10853733" y="6268041"/>
            <a:ext cx="549442" cy="365125"/>
          </a:xfrm>
          <a:prstGeom prst="rect">
            <a:avLst/>
          </a:prstGeom>
        </p:spPr>
        <p:txBody>
          <a:bodyPr vert="horz" lIns="91440" tIns="45720" rIns="91440" bIns="45720" rtlCol="0" anchor="ctr"/>
          <a:lstStyle>
            <a:defPPr>
              <a:defRPr lang="ru-RU"/>
            </a:defPPr>
            <a:lvl1pPr marL="0" algn="r" defTabSz="914400" rtl="0" eaLnBrk="1" latinLnBrk="0" hangingPunct="1">
              <a:defRPr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95E168-DA5E-4888-8D8A-92B118324C14}" type="slidenum">
              <a:rPr lang="ru-RU" smtClean="0"/>
              <a:pPr/>
              <a:t>10</a:t>
            </a:fld>
            <a:endParaRPr lang="ru-RU" dirty="0"/>
          </a:p>
        </p:txBody>
      </p:sp>
      <p:sp>
        <p:nvSpPr>
          <p:cNvPr id="5" name="Title 4">
            <a:extLst>
              <a:ext uri="{FF2B5EF4-FFF2-40B4-BE49-F238E27FC236}">
                <a16:creationId xmlns:a16="http://schemas.microsoft.com/office/drawing/2014/main" id="{260BEBA4-B22E-4E7A-982E-271F5C5AE5D4}"/>
              </a:ext>
            </a:extLst>
          </p:cNvPr>
          <p:cNvSpPr txBox="1">
            <a:spLocks/>
          </p:cNvSpPr>
          <p:nvPr/>
        </p:nvSpPr>
        <p:spPr>
          <a:xfrm>
            <a:off x="774032" y="1033272"/>
            <a:ext cx="5056083" cy="78263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endParaRPr lang="ru-RU" dirty="0"/>
          </a:p>
        </p:txBody>
      </p:sp>
      <p:sp>
        <p:nvSpPr>
          <p:cNvPr id="7" name="TextBox 6">
            <a:extLst>
              <a:ext uri="{FF2B5EF4-FFF2-40B4-BE49-F238E27FC236}">
                <a16:creationId xmlns:a16="http://schemas.microsoft.com/office/drawing/2014/main" id="{D5A8CC51-C6BA-44DB-8DC9-AF2221929342}"/>
              </a:ext>
            </a:extLst>
          </p:cNvPr>
          <p:cNvSpPr txBox="1"/>
          <p:nvPr/>
        </p:nvSpPr>
        <p:spPr>
          <a:xfrm>
            <a:off x="0" y="6627168"/>
            <a:ext cx="5683526" cy="230832"/>
          </a:xfrm>
          <a:prstGeom prst="rect">
            <a:avLst/>
          </a:prstGeom>
          <a:noFill/>
        </p:spPr>
        <p:txBody>
          <a:bodyPr wrap="square" rtlCol="0">
            <a:spAutoFit/>
          </a:bodyPr>
          <a:lstStyle/>
          <a:p>
            <a:r>
              <a:rPr lang="en-US" sz="900" dirty="0">
                <a:solidFill>
                  <a:schemeClr val="bg1"/>
                </a:solidFill>
                <a:hlinkClick r:id="rId4" tooltip="http://thestyleconfessions.com/2011/12/19/eyeglasses/">
                  <a:extLst>
                    <a:ext uri="{A12FA001-AC4F-418D-AE19-62706E023703}">
                      <ahyp:hlinkClr xmlns:ahyp="http://schemas.microsoft.com/office/drawing/2018/hyperlinkcolor" val="tx"/>
                    </a:ext>
                  </a:extLst>
                </a:hlinkClick>
              </a:rPr>
              <a:t>This Photo</a:t>
            </a:r>
            <a:r>
              <a:rPr lang="en-US" sz="900" dirty="0">
                <a:solidFill>
                  <a:schemeClr val="bg1"/>
                </a:solidFill>
              </a:rPr>
              <a:t> by Unknown Author is licensed under </a:t>
            </a:r>
            <a:r>
              <a:rPr lang="en-US" sz="900" dirty="0">
                <a:solidFill>
                  <a:schemeClr val="bg1"/>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900" dirty="0">
              <a:solidFill>
                <a:schemeClr val="bg1"/>
              </a:solidFill>
            </a:endParaRPr>
          </a:p>
        </p:txBody>
      </p:sp>
      <p:pic>
        <p:nvPicPr>
          <p:cNvPr id="8" name="Graphic 7" descr="Line arrow Straight">
            <a:extLst>
              <a:ext uri="{FF2B5EF4-FFF2-40B4-BE49-F238E27FC236}">
                <a16:creationId xmlns:a16="http://schemas.microsoft.com/office/drawing/2014/main" id="{D4AA0BD7-C79A-459B-8333-EB48B0C616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9805494">
            <a:off x="4553418" y="2769334"/>
            <a:ext cx="3374583" cy="914400"/>
          </a:xfrm>
          <a:prstGeom prst="rect">
            <a:avLst/>
          </a:prstGeom>
        </p:spPr>
      </p:pic>
      <p:pic>
        <p:nvPicPr>
          <p:cNvPr id="9" name="Graphic 8" descr="Line arrow Straight">
            <a:extLst>
              <a:ext uri="{FF2B5EF4-FFF2-40B4-BE49-F238E27FC236}">
                <a16:creationId xmlns:a16="http://schemas.microsoft.com/office/drawing/2014/main" id="{E6486274-B5D5-4122-9272-F89ECA8957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815021">
            <a:off x="3442135" y="2855718"/>
            <a:ext cx="2910210" cy="914400"/>
          </a:xfrm>
          <a:prstGeom prst="rect">
            <a:avLst/>
          </a:prstGeom>
        </p:spPr>
      </p:pic>
      <p:sp>
        <p:nvSpPr>
          <p:cNvPr id="10" name="TextBox 9">
            <a:extLst>
              <a:ext uri="{FF2B5EF4-FFF2-40B4-BE49-F238E27FC236}">
                <a16:creationId xmlns:a16="http://schemas.microsoft.com/office/drawing/2014/main" id="{9033E1E0-AFA3-4BA4-8EF9-4775E2643A59}"/>
              </a:ext>
            </a:extLst>
          </p:cNvPr>
          <p:cNvSpPr txBox="1"/>
          <p:nvPr/>
        </p:nvSpPr>
        <p:spPr>
          <a:xfrm>
            <a:off x="7706639" y="1614118"/>
            <a:ext cx="1789044" cy="1200329"/>
          </a:xfrm>
          <a:prstGeom prst="rect">
            <a:avLst/>
          </a:prstGeom>
          <a:noFill/>
        </p:spPr>
        <p:txBody>
          <a:bodyPr wrap="square" rtlCol="0">
            <a:spAutoFit/>
          </a:bodyPr>
          <a:lstStyle/>
          <a:p>
            <a:r>
              <a:rPr lang="en-US" dirty="0">
                <a:solidFill>
                  <a:schemeClr val="bg1"/>
                </a:solidFill>
              </a:rPr>
              <a:t>Microcontroller and Bluetooth transmitter</a:t>
            </a:r>
          </a:p>
          <a:p>
            <a:r>
              <a:rPr lang="en-US" dirty="0">
                <a:solidFill>
                  <a:schemeClr val="bg1"/>
                </a:solidFill>
              </a:rPr>
              <a:t>electronics</a:t>
            </a:r>
          </a:p>
        </p:txBody>
      </p:sp>
      <p:sp>
        <p:nvSpPr>
          <p:cNvPr id="11" name="TextBox 10">
            <a:extLst>
              <a:ext uri="{FF2B5EF4-FFF2-40B4-BE49-F238E27FC236}">
                <a16:creationId xmlns:a16="http://schemas.microsoft.com/office/drawing/2014/main" id="{7B7E467E-9CB1-4F12-86E0-8F2AC34346F6}"/>
              </a:ext>
            </a:extLst>
          </p:cNvPr>
          <p:cNvSpPr txBox="1"/>
          <p:nvPr/>
        </p:nvSpPr>
        <p:spPr>
          <a:xfrm>
            <a:off x="5721668" y="1691520"/>
            <a:ext cx="1789044" cy="646331"/>
          </a:xfrm>
          <a:prstGeom prst="rect">
            <a:avLst/>
          </a:prstGeom>
          <a:noFill/>
        </p:spPr>
        <p:txBody>
          <a:bodyPr wrap="square" rtlCol="0">
            <a:spAutoFit/>
          </a:bodyPr>
          <a:lstStyle/>
          <a:p>
            <a:r>
              <a:rPr lang="en-US" dirty="0">
                <a:solidFill>
                  <a:schemeClr val="bg1"/>
                </a:solidFill>
              </a:rPr>
              <a:t>Blue Light Sensor</a:t>
            </a:r>
          </a:p>
        </p:txBody>
      </p:sp>
      <p:pic>
        <p:nvPicPr>
          <p:cNvPr id="12" name="Graphic 11" descr="Line arrow Straight">
            <a:extLst>
              <a:ext uri="{FF2B5EF4-FFF2-40B4-BE49-F238E27FC236}">
                <a16:creationId xmlns:a16="http://schemas.microsoft.com/office/drawing/2014/main" id="{958D9546-D597-4432-88B1-46AA8FD37D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9768461">
            <a:off x="7410801" y="3394789"/>
            <a:ext cx="2371167" cy="914400"/>
          </a:xfrm>
          <a:prstGeom prst="rect">
            <a:avLst/>
          </a:prstGeom>
        </p:spPr>
      </p:pic>
      <p:sp>
        <p:nvSpPr>
          <p:cNvPr id="13" name="TextBox 12">
            <a:extLst>
              <a:ext uri="{FF2B5EF4-FFF2-40B4-BE49-F238E27FC236}">
                <a16:creationId xmlns:a16="http://schemas.microsoft.com/office/drawing/2014/main" id="{6E5BCC7F-D933-42CE-8F2D-DBF3050FEA2C}"/>
              </a:ext>
            </a:extLst>
          </p:cNvPr>
          <p:cNvSpPr txBox="1"/>
          <p:nvPr/>
        </p:nvSpPr>
        <p:spPr>
          <a:xfrm>
            <a:off x="9402040" y="2963233"/>
            <a:ext cx="1789044" cy="369332"/>
          </a:xfrm>
          <a:prstGeom prst="rect">
            <a:avLst/>
          </a:prstGeom>
          <a:noFill/>
        </p:spPr>
        <p:txBody>
          <a:bodyPr wrap="square" rtlCol="0">
            <a:spAutoFit/>
          </a:bodyPr>
          <a:lstStyle/>
          <a:p>
            <a:r>
              <a:rPr lang="en-US" dirty="0">
                <a:solidFill>
                  <a:schemeClr val="bg1"/>
                </a:solidFill>
              </a:rPr>
              <a:t>Battery</a:t>
            </a:r>
          </a:p>
        </p:txBody>
      </p:sp>
      <p:sp>
        <p:nvSpPr>
          <p:cNvPr id="15" name="Rectangle: Rounded Corners 14">
            <a:extLst>
              <a:ext uri="{FF2B5EF4-FFF2-40B4-BE49-F238E27FC236}">
                <a16:creationId xmlns:a16="http://schemas.microsoft.com/office/drawing/2014/main" id="{69D07739-47DF-489B-9E25-F55190B31FA4}"/>
              </a:ext>
            </a:extLst>
          </p:cNvPr>
          <p:cNvSpPr/>
          <p:nvPr/>
        </p:nvSpPr>
        <p:spPr>
          <a:xfrm rot="1743570">
            <a:off x="4472001" y="3997643"/>
            <a:ext cx="570086" cy="138997"/>
          </a:xfrm>
          <a:prstGeom prst="roundRect">
            <a:avLst/>
          </a:prstGeom>
          <a:solidFill>
            <a:schemeClr val="accent6">
              <a:alpha val="51000"/>
            </a:schemeClr>
          </a:solidFill>
          <a:ln w="12700" cap="flat">
            <a:noFill/>
            <a:prstDash val="solid"/>
            <a:miter/>
          </a:ln>
        </p:spPr>
        <p:txBody>
          <a:bodyPr rtlCol="0" anchor="ctr"/>
          <a:lstStyle/>
          <a:p>
            <a:pPr algn="l"/>
            <a:endParaRPr lang="en-US" dirty="0">
              <a:solidFill>
                <a:schemeClr val="bg1"/>
              </a:solidFill>
            </a:endParaRPr>
          </a:p>
        </p:txBody>
      </p:sp>
      <p:sp>
        <p:nvSpPr>
          <p:cNvPr id="16" name="Rectangle: Rounded Corners 15">
            <a:extLst>
              <a:ext uri="{FF2B5EF4-FFF2-40B4-BE49-F238E27FC236}">
                <a16:creationId xmlns:a16="http://schemas.microsoft.com/office/drawing/2014/main" id="{1B1E5EA9-FB1B-4D3F-857E-85C1F704A07F}"/>
              </a:ext>
            </a:extLst>
          </p:cNvPr>
          <p:cNvSpPr/>
          <p:nvPr/>
        </p:nvSpPr>
        <p:spPr>
          <a:xfrm rot="5228232">
            <a:off x="7149612" y="4326195"/>
            <a:ext cx="572325" cy="148963"/>
          </a:xfrm>
          <a:prstGeom prst="roundRect">
            <a:avLst/>
          </a:prstGeom>
          <a:solidFill>
            <a:schemeClr val="accent6">
              <a:alpha val="51000"/>
            </a:schemeClr>
          </a:solidFill>
          <a:ln w="12700" cap="flat">
            <a:noFill/>
            <a:prstDash val="solid"/>
            <a:miter/>
          </a:ln>
        </p:spPr>
        <p:txBody>
          <a:bodyPr rtlCol="0" anchor="ctr"/>
          <a:lstStyle/>
          <a:p>
            <a:pPr algn="l"/>
            <a:endParaRPr lang="en-US" dirty="0">
              <a:solidFill>
                <a:schemeClr val="bg1"/>
              </a:solidFill>
            </a:endParaRPr>
          </a:p>
        </p:txBody>
      </p:sp>
      <p:sp>
        <p:nvSpPr>
          <p:cNvPr id="19" name="Rectangle: Rounded Corners 18">
            <a:extLst>
              <a:ext uri="{FF2B5EF4-FFF2-40B4-BE49-F238E27FC236}">
                <a16:creationId xmlns:a16="http://schemas.microsoft.com/office/drawing/2014/main" id="{9E12B8CE-3C51-45A0-B073-D558524C95AD}"/>
              </a:ext>
            </a:extLst>
          </p:cNvPr>
          <p:cNvSpPr/>
          <p:nvPr/>
        </p:nvSpPr>
        <p:spPr>
          <a:xfrm rot="198018">
            <a:off x="3799667" y="4293744"/>
            <a:ext cx="497680" cy="167696"/>
          </a:xfrm>
          <a:prstGeom prst="roundRect">
            <a:avLst/>
          </a:prstGeom>
          <a:solidFill>
            <a:schemeClr val="accent6">
              <a:alpha val="51000"/>
            </a:schemeClr>
          </a:solidFill>
          <a:ln w="12700" cap="flat">
            <a:noFill/>
            <a:prstDash val="solid"/>
            <a:miter/>
          </a:ln>
        </p:spPr>
        <p:txBody>
          <a:bodyPr rtlCol="0" anchor="ctr"/>
          <a:lstStyle/>
          <a:p>
            <a:pPr algn="l"/>
            <a:endParaRPr lang="en-US" dirty="0">
              <a:solidFill>
                <a:schemeClr val="bg1"/>
              </a:solidFill>
            </a:endParaRPr>
          </a:p>
        </p:txBody>
      </p:sp>
    </p:spTree>
    <p:extLst>
      <p:ext uri="{BB962C8B-B14F-4D97-AF65-F5344CB8AC3E}">
        <p14:creationId xmlns:p14="http://schemas.microsoft.com/office/powerpoint/2010/main" val="268324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9D1CB7-0594-4F1E-82D0-9C071E1B685A}"/>
              </a:ext>
            </a:extLst>
          </p:cNvPr>
          <p:cNvSpPr>
            <a:spLocks noGrp="1"/>
          </p:cNvSpPr>
          <p:nvPr>
            <p:ph type="sldNum" sz="quarter" idx="10"/>
          </p:nvPr>
        </p:nvSpPr>
        <p:spPr/>
        <p:txBody>
          <a:bodyPr/>
          <a:lstStyle/>
          <a:p>
            <a:fld id="{D495E168-DA5E-4888-8D8A-92B118324C14}" type="slidenum">
              <a:rPr lang="ru-RU" smtClean="0"/>
              <a:pPr/>
              <a:t>11</a:t>
            </a:fld>
            <a:endParaRPr lang="ru-RU" dirty="0"/>
          </a:p>
        </p:txBody>
      </p:sp>
      <p:sp>
        <p:nvSpPr>
          <p:cNvPr id="3" name="Title 2">
            <a:extLst>
              <a:ext uri="{FF2B5EF4-FFF2-40B4-BE49-F238E27FC236}">
                <a16:creationId xmlns:a16="http://schemas.microsoft.com/office/drawing/2014/main" id="{2EBB1C09-344D-4A55-AE09-971649894E6C}"/>
              </a:ext>
            </a:extLst>
          </p:cNvPr>
          <p:cNvSpPr>
            <a:spLocks noGrp="1"/>
          </p:cNvSpPr>
          <p:nvPr>
            <p:ph type="title"/>
          </p:nvPr>
        </p:nvSpPr>
        <p:spPr/>
        <p:txBody>
          <a:bodyPr>
            <a:normAutofit/>
          </a:bodyPr>
          <a:lstStyle/>
          <a:p>
            <a:r>
              <a:rPr lang="en-US" dirty="0"/>
              <a:t>BLT IN ACTION</a:t>
            </a:r>
          </a:p>
        </p:txBody>
      </p:sp>
      <p:pic>
        <p:nvPicPr>
          <p:cNvPr id="5" name="Graphic 4" descr="Laptop">
            <a:extLst>
              <a:ext uri="{FF2B5EF4-FFF2-40B4-BE49-F238E27FC236}">
                <a16:creationId xmlns:a16="http://schemas.microsoft.com/office/drawing/2014/main" id="{3D0397A2-2980-451A-A615-1682DD315A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20964" y="3192558"/>
            <a:ext cx="914400" cy="914400"/>
          </a:xfrm>
          <a:prstGeom prst="rect">
            <a:avLst/>
          </a:prstGeom>
        </p:spPr>
      </p:pic>
      <p:pic>
        <p:nvPicPr>
          <p:cNvPr id="6" name="Graphic 5" descr="Bluetooth">
            <a:extLst>
              <a:ext uri="{FF2B5EF4-FFF2-40B4-BE49-F238E27FC236}">
                <a16:creationId xmlns:a16="http://schemas.microsoft.com/office/drawing/2014/main" id="{B4C1ECC1-32D2-44CC-A36B-707C3B436B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7318" y="3163148"/>
            <a:ext cx="914400" cy="914400"/>
          </a:xfrm>
          <a:prstGeom prst="rect">
            <a:avLst/>
          </a:prstGeom>
        </p:spPr>
      </p:pic>
      <p:pic>
        <p:nvPicPr>
          <p:cNvPr id="7" name="Graphic 6" descr="Bar chart RTL">
            <a:extLst>
              <a:ext uri="{FF2B5EF4-FFF2-40B4-BE49-F238E27FC236}">
                <a16:creationId xmlns:a16="http://schemas.microsoft.com/office/drawing/2014/main" id="{709E1F84-ACC8-44F4-8E04-74BF41BF4F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67416" y="3158058"/>
            <a:ext cx="914400" cy="914400"/>
          </a:xfrm>
          <a:prstGeom prst="rect">
            <a:avLst/>
          </a:prstGeom>
        </p:spPr>
      </p:pic>
      <p:pic>
        <p:nvPicPr>
          <p:cNvPr id="8" name="Graphic 7" descr="Sunglasses">
            <a:extLst>
              <a:ext uri="{FF2B5EF4-FFF2-40B4-BE49-F238E27FC236}">
                <a16:creationId xmlns:a16="http://schemas.microsoft.com/office/drawing/2014/main" id="{931332BF-BB9F-421B-91AB-15DC944308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09710" y="3170202"/>
            <a:ext cx="914400" cy="914400"/>
          </a:xfrm>
          <a:prstGeom prst="rect">
            <a:avLst/>
          </a:prstGeom>
        </p:spPr>
      </p:pic>
      <p:pic>
        <p:nvPicPr>
          <p:cNvPr id="9" name="Graphic 8" descr="Sun">
            <a:extLst>
              <a:ext uri="{FF2B5EF4-FFF2-40B4-BE49-F238E27FC236}">
                <a16:creationId xmlns:a16="http://schemas.microsoft.com/office/drawing/2014/main" id="{FAB1F794-CFB4-42EF-87DE-21587AFA2B4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5866" y="3163148"/>
            <a:ext cx="914400" cy="914400"/>
          </a:xfrm>
          <a:prstGeom prst="rect">
            <a:avLst/>
          </a:prstGeom>
        </p:spPr>
      </p:pic>
      <p:pic>
        <p:nvPicPr>
          <p:cNvPr id="10" name="Graphic 9" descr="Line arrow Slight curve">
            <a:extLst>
              <a:ext uri="{FF2B5EF4-FFF2-40B4-BE49-F238E27FC236}">
                <a16:creationId xmlns:a16="http://schemas.microsoft.com/office/drawing/2014/main" id="{8C9C5E2F-662A-4472-A05B-A98DEF40267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141493" y="3173769"/>
            <a:ext cx="914400" cy="914400"/>
          </a:xfrm>
          <a:prstGeom prst="rect">
            <a:avLst/>
          </a:prstGeom>
        </p:spPr>
      </p:pic>
      <p:pic>
        <p:nvPicPr>
          <p:cNvPr id="11" name="Graphic 10" descr="Line arrow Slight curve">
            <a:extLst>
              <a:ext uri="{FF2B5EF4-FFF2-40B4-BE49-F238E27FC236}">
                <a16:creationId xmlns:a16="http://schemas.microsoft.com/office/drawing/2014/main" id="{291661E6-EFCD-4D72-8C61-6D3653E636B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636793" y="3173087"/>
            <a:ext cx="914400" cy="914400"/>
          </a:xfrm>
          <a:prstGeom prst="rect">
            <a:avLst/>
          </a:prstGeom>
        </p:spPr>
      </p:pic>
      <p:pic>
        <p:nvPicPr>
          <p:cNvPr id="12" name="Graphic 11" descr="Line arrow Slight curve">
            <a:extLst>
              <a:ext uri="{FF2B5EF4-FFF2-40B4-BE49-F238E27FC236}">
                <a16:creationId xmlns:a16="http://schemas.microsoft.com/office/drawing/2014/main" id="{67C4AFF9-8792-4E74-B696-F77897FF4E8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038693" y="3176465"/>
            <a:ext cx="914400" cy="914400"/>
          </a:xfrm>
          <a:prstGeom prst="rect">
            <a:avLst/>
          </a:prstGeom>
        </p:spPr>
      </p:pic>
      <p:pic>
        <p:nvPicPr>
          <p:cNvPr id="13" name="Graphic 12" descr="Line arrow Slight curve">
            <a:extLst>
              <a:ext uri="{FF2B5EF4-FFF2-40B4-BE49-F238E27FC236}">
                <a16:creationId xmlns:a16="http://schemas.microsoft.com/office/drawing/2014/main" id="{357C8D98-F8B2-43ED-B041-EE34BFC1256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12337" y="3171373"/>
            <a:ext cx="914400" cy="914400"/>
          </a:xfrm>
          <a:prstGeom prst="rect">
            <a:avLst/>
          </a:prstGeom>
        </p:spPr>
      </p:pic>
      <p:sp>
        <p:nvSpPr>
          <p:cNvPr id="14" name="TextBox 13">
            <a:extLst>
              <a:ext uri="{FF2B5EF4-FFF2-40B4-BE49-F238E27FC236}">
                <a16:creationId xmlns:a16="http://schemas.microsoft.com/office/drawing/2014/main" id="{9DB6321F-9465-4025-9A54-E3470407CD01}"/>
              </a:ext>
            </a:extLst>
          </p:cNvPr>
          <p:cNvSpPr txBox="1"/>
          <p:nvPr/>
        </p:nvSpPr>
        <p:spPr>
          <a:xfrm>
            <a:off x="2909710" y="4366369"/>
            <a:ext cx="1796986" cy="923330"/>
          </a:xfrm>
          <a:prstGeom prst="rect">
            <a:avLst/>
          </a:prstGeom>
          <a:noFill/>
        </p:spPr>
        <p:txBody>
          <a:bodyPr wrap="square" rtlCol="0">
            <a:spAutoFit/>
          </a:bodyPr>
          <a:lstStyle/>
          <a:p>
            <a:r>
              <a:rPr lang="en-US" dirty="0" err="1">
                <a:solidFill>
                  <a:schemeClr val="bg1"/>
                </a:solidFill>
              </a:rPr>
              <a:t>BlueLight</a:t>
            </a:r>
            <a:r>
              <a:rPr lang="en-US" dirty="0">
                <a:solidFill>
                  <a:schemeClr val="bg1"/>
                </a:solidFill>
              </a:rPr>
              <a:t> </a:t>
            </a:r>
          </a:p>
          <a:p>
            <a:r>
              <a:rPr lang="en-US" dirty="0">
                <a:solidFill>
                  <a:schemeClr val="bg1"/>
                </a:solidFill>
              </a:rPr>
              <a:t>sensor on</a:t>
            </a:r>
          </a:p>
          <a:p>
            <a:r>
              <a:rPr lang="en-US" dirty="0">
                <a:solidFill>
                  <a:schemeClr val="bg1"/>
                </a:solidFill>
              </a:rPr>
              <a:t>BLT Glasses</a:t>
            </a:r>
          </a:p>
        </p:txBody>
      </p:sp>
      <p:sp>
        <p:nvSpPr>
          <p:cNvPr id="15" name="TextBox 14">
            <a:extLst>
              <a:ext uri="{FF2B5EF4-FFF2-40B4-BE49-F238E27FC236}">
                <a16:creationId xmlns:a16="http://schemas.microsoft.com/office/drawing/2014/main" id="{840199E0-2D67-4877-8B5C-BCFE1FCB6544}"/>
              </a:ext>
            </a:extLst>
          </p:cNvPr>
          <p:cNvSpPr txBox="1"/>
          <p:nvPr/>
        </p:nvSpPr>
        <p:spPr>
          <a:xfrm>
            <a:off x="618392" y="4366699"/>
            <a:ext cx="1813192" cy="646331"/>
          </a:xfrm>
          <a:prstGeom prst="rect">
            <a:avLst/>
          </a:prstGeom>
          <a:noFill/>
        </p:spPr>
        <p:txBody>
          <a:bodyPr wrap="square" rtlCol="0">
            <a:spAutoFit/>
          </a:bodyPr>
          <a:lstStyle/>
          <a:p>
            <a:r>
              <a:rPr lang="en-US" dirty="0">
                <a:solidFill>
                  <a:schemeClr val="bg1"/>
                </a:solidFill>
              </a:rPr>
              <a:t>400-495 nm light source</a:t>
            </a:r>
          </a:p>
        </p:txBody>
      </p:sp>
      <p:sp>
        <p:nvSpPr>
          <p:cNvPr id="16" name="TextBox 15">
            <a:extLst>
              <a:ext uri="{FF2B5EF4-FFF2-40B4-BE49-F238E27FC236}">
                <a16:creationId xmlns:a16="http://schemas.microsoft.com/office/drawing/2014/main" id="{C0FF665E-3600-40A7-88ED-85393F7EC34E}"/>
              </a:ext>
            </a:extLst>
          </p:cNvPr>
          <p:cNvSpPr txBox="1"/>
          <p:nvPr/>
        </p:nvSpPr>
        <p:spPr>
          <a:xfrm>
            <a:off x="5184822" y="4341317"/>
            <a:ext cx="1817061" cy="646331"/>
          </a:xfrm>
          <a:prstGeom prst="rect">
            <a:avLst/>
          </a:prstGeom>
          <a:noFill/>
        </p:spPr>
        <p:txBody>
          <a:bodyPr wrap="square" rtlCol="0">
            <a:spAutoFit/>
          </a:bodyPr>
          <a:lstStyle/>
          <a:p>
            <a:r>
              <a:rPr lang="en-US" dirty="0">
                <a:solidFill>
                  <a:schemeClr val="bg1"/>
                </a:solidFill>
              </a:rPr>
              <a:t>Bluetooth data transmission</a:t>
            </a:r>
          </a:p>
        </p:txBody>
      </p:sp>
      <p:sp>
        <p:nvSpPr>
          <p:cNvPr id="17" name="TextBox 16">
            <a:extLst>
              <a:ext uri="{FF2B5EF4-FFF2-40B4-BE49-F238E27FC236}">
                <a16:creationId xmlns:a16="http://schemas.microsoft.com/office/drawing/2014/main" id="{5F6B957A-CA7C-4B1C-A308-885C39DE8358}"/>
              </a:ext>
            </a:extLst>
          </p:cNvPr>
          <p:cNvSpPr txBox="1"/>
          <p:nvPr/>
        </p:nvSpPr>
        <p:spPr>
          <a:xfrm>
            <a:off x="7539752" y="4341317"/>
            <a:ext cx="1691089" cy="1200329"/>
          </a:xfrm>
          <a:prstGeom prst="rect">
            <a:avLst/>
          </a:prstGeom>
          <a:noFill/>
        </p:spPr>
        <p:txBody>
          <a:bodyPr wrap="square" rtlCol="0">
            <a:spAutoFit/>
          </a:bodyPr>
          <a:lstStyle/>
          <a:p>
            <a:r>
              <a:rPr lang="en-US" dirty="0">
                <a:solidFill>
                  <a:schemeClr val="bg1"/>
                </a:solidFill>
              </a:rPr>
              <a:t>Computer</a:t>
            </a:r>
          </a:p>
          <a:p>
            <a:r>
              <a:rPr lang="en-US" dirty="0">
                <a:solidFill>
                  <a:schemeClr val="bg1"/>
                </a:solidFill>
              </a:rPr>
              <a:t>processes data </a:t>
            </a:r>
          </a:p>
          <a:p>
            <a:r>
              <a:rPr lang="en-US" dirty="0">
                <a:solidFill>
                  <a:schemeClr val="bg1"/>
                </a:solidFill>
              </a:rPr>
              <a:t>using user </a:t>
            </a:r>
          </a:p>
          <a:p>
            <a:r>
              <a:rPr lang="en-US" dirty="0">
                <a:solidFill>
                  <a:schemeClr val="bg1"/>
                </a:solidFill>
              </a:rPr>
              <a:t>information</a:t>
            </a:r>
          </a:p>
        </p:txBody>
      </p:sp>
      <p:sp>
        <p:nvSpPr>
          <p:cNvPr id="18" name="TextBox 17">
            <a:extLst>
              <a:ext uri="{FF2B5EF4-FFF2-40B4-BE49-F238E27FC236}">
                <a16:creationId xmlns:a16="http://schemas.microsoft.com/office/drawing/2014/main" id="{084002F4-BF6F-496D-AD6C-A2A85A211BC5}"/>
              </a:ext>
            </a:extLst>
          </p:cNvPr>
          <p:cNvSpPr txBox="1"/>
          <p:nvPr/>
        </p:nvSpPr>
        <p:spPr>
          <a:xfrm>
            <a:off x="9768709" y="4357784"/>
            <a:ext cx="1847030" cy="1477328"/>
          </a:xfrm>
          <a:prstGeom prst="rect">
            <a:avLst/>
          </a:prstGeom>
          <a:noFill/>
        </p:spPr>
        <p:txBody>
          <a:bodyPr wrap="square" rtlCol="0">
            <a:spAutoFit/>
          </a:bodyPr>
          <a:lstStyle/>
          <a:p>
            <a:r>
              <a:rPr lang="en-US" dirty="0">
                <a:solidFill>
                  <a:schemeClr val="bg1"/>
                </a:solidFill>
              </a:rPr>
              <a:t>Information</a:t>
            </a:r>
          </a:p>
          <a:p>
            <a:r>
              <a:rPr lang="en-US" dirty="0">
                <a:solidFill>
                  <a:schemeClr val="bg1"/>
                </a:solidFill>
              </a:rPr>
              <a:t>displayed to</a:t>
            </a:r>
          </a:p>
          <a:p>
            <a:r>
              <a:rPr lang="en-US" dirty="0">
                <a:solidFill>
                  <a:schemeClr val="bg1"/>
                </a:solidFill>
              </a:rPr>
              <a:t>user. Action taken at user’s choice</a:t>
            </a:r>
          </a:p>
        </p:txBody>
      </p:sp>
      <p:sp>
        <p:nvSpPr>
          <p:cNvPr id="19" name="Oval 18">
            <a:extLst>
              <a:ext uri="{FF2B5EF4-FFF2-40B4-BE49-F238E27FC236}">
                <a16:creationId xmlns:a16="http://schemas.microsoft.com/office/drawing/2014/main" id="{2AF8D915-679B-47AC-A36F-653AAB573600}"/>
              </a:ext>
            </a:extLst>
          </p:cNvPr>
          <p:cNvSpPr/>
          <p:nvPr/>
        </p:nvSpPr>
        <p:spPr>
          <a:xfrm>
            <a:off x="616056" y="2528456"/>
            <a:ext cx="438912" cy="448056"/>
          </a:xfrm>
          <a:prstGeom prst="ellipse">
            <a:avLst/>
          </a:prstGeom>
          <a:noFill/>
          <a:ln w="28575" cap="flat">
            <a:solidFill>
              <a:schemeClr val="bg1"/>
            </a:solidFill>
            <a:prstDash val="solid"/>
            <a:miter/>
          </a:ln>
        </p:spPr>
        <p:txBody>
          <a:bodyPr rtlCol="0" anchor="ctr"/>
          <a:lstStyle/>
          <a:p>
            <a:pPr algn="l"/>
            <a:r>
              <a:rPr lang="en-US" b="1" dirty="0">
                <a:solidFill>
                  <a:schemeClr val="bg1"/>
                </a:solidFill>
              </a:rPr>
              <a:t>1</a:t>
            </a:r>
          </a:p>
        </p:txBody>
      </p:sp>
      <p:sp>
        <p:nvSpPr>
          <p:cNvPr id="20" name="Oval 19">
            <a:extLst>
              <a:ext uri="{FF2B5EF4-FFF2-40B4-BE49-F238E27FC236}">
                <a16:creationId xmlns:a16="http://schemas.microsoft.com/office/drawing/2014/main" id="{226DA2A1-714A-4173-A5EF-987CC15CE424}"/>
              </a:ext>
            </a:extLst>
          </p:cNvPr>
          <p:cNvSpPr/>
          <p:nvPr/>
        </p:nvSpPr>
        <p:spPr>
          <a:xfrm>
            <a:off x="2902124" y="2538354"/>
            <a:ext cx="438912" cy="448056"/>
          </a:xfrm>
          <a:prstGeom prst="ellipse">
            <a:avLst/>
          </a:prstGeom>
          <a:noFill/>
          <a:ln w="28575" cap="flat">
            <a:solidFill>
              <a:schemeClr val="bg1"/>
            </a:solidFill>
            <a:prstDash val="solid"/>
            <a:miter/>
          </a:ln>
        </p:spPr>
        <p:txBody>
          <a:bodyPr rtlCol="0" anchor="ctr"/>
          <a:lstStyle/>
          <a:p>
            <a:pPr algn="l"/>
            <a:r>
              <a:rPr lang="en-US" b="1" dirty="0">
                <a:solidFill>
                  <a:schemeClr val="bg1"/>
                </a:solidFill>
              </a:rPr>
              <a:t>2</a:t>
            </a:r>
          </a:p>
        </p:txBody>
      </p:sp>
      <p:sp>
        <p:nvSpPr>
          <p:cNvPr id="21" name="Oval 20">
            <a:extLst>
              <a:ext uri="{FF2B5EF4-FFF2-40B4-BE49-F238E27FC236}">
                <a16:creationId xmlns:a16="http://schemas.microsoft.com/office/drawing/2014/main" id="{E8B5E354-208D-40F3-A975-9932B761AB39}"/>
              </a:ext>
            </a:extLst>
          </p:cNvPr>
          <p:cNvSpPr/>
          <p:nvPr/>
        </p:nvSpPr>
        <p:spPr>
          <a:xfrm>
            <a:off x="5182456" y="2522193"/>
            <a:ext cx="438912" cy="448056"/>
          </a:xfrm>
          <a:prstGeom prst="ellipse">
            <a:avLst/>
          </a:prstGeom>
          <a:noFill/>
          <a:ln w="28575" cap="flat">
            <a:solidFill>
              <a:schemeClr val="bg1"/>
            </a:solidFill>
            <a:prstDash val="solid"/>
            <a:miter/>
          </a:ln>
        </p:spPr>
        <p:txBody>
          <a:bodyPr rtlCol="0" anchor="ctr"/>
          <a:lstStyle/>
          <a:p>
            <a:pPr algn="l"/>
            <a:r>
              <a:rPr lang="en-US" b="1" dirty="0">
                <a:solidFill>
                  <a:schemeClr val="bg1"/>
                </a:solidFill>
              </a:rPr>
              <a:t>3</a:t>
            </a:r>
          </a:p>
        </p:txBody>
      </p:sp>
      <p:sp>
        <p:nvSpPr>
          <p:cNvPr id="22" name="Oval 21">
            <a:extLst>
              <a:ext uri="{FF2B5EF4-FFF2-40B4-BE49-F238E27FC236}">
                <a16:creationId xmlns:a16="http://schemas.microsoft.com/office/drawing/2014/main" id="{9AD48BD3-7021-40BD-8A99-488E288D1699}"/>
              </a:ext>
            </a:extLst>
          </p:cNvPr>
          <p:cNvSpPr/>
          <p:nvPr/>
        </p:nvSpPr>
        <p:spPr>
          <a:xfrm>
            <a:off x="7531154" y="2528456"/>
            <a:ext cx="438912" cy="448056"/>
          </a:xfrm>
          <a:prstGeom prst="ellipse">
            <a:avLst/>
          </a:prstGeom>
          <a:noFill/>
          <a:ln w="28575" cap="flat">
            <a:solidFill>
              <a:schemeClr val="bg1"/>
            </a:solidFill>
            <a:prstDash val="solid"/>
            <a:miter/>
          </a:ln>
        </p:spPr>
        <p:txBody>
          <a:bodyPr rtlCol="0" anchor="ctr"/>
          <a:lstStyle/>
          <a:p>
            <a:pPr algn="l"/>
            <a:r>
              <a:rPr lang="en-US" b="1" dirty="0">
                <a:solidFill>
                  <a:schemeClr val="bg1"/>
                </a:solidFill>
              </a:rPr>
              <a:t>4</a:t>
            </a:r>
          </a:p>
        </p:txBody>
      </p:sp>
      <p:sp>
        <p:nvSpPr>
          <p:cNvPr id="23" name="Oval 22">
            <a:extLst>
              <a:ext uri="{FF2B5EF4-FFF2-40B4-BE49-F238E27FC236}">
                <a16:creationId xmlns:a16="http://schemas.microsoft.com/office/drawing/2014/main" id="{095455C3-23AA-4702-9C90-69410FA6EF1A}"/>
              </a:ext>
            </a:extLst>
          </p:cNvPr>
          <p:cNvSpPr/>
          <p:nvPr/>
        </p:nvSpPr>
        <p:spPr>
          <a:xfrm>
            <a:off x="9771876" y="2534719"/>
            <a:ext cx="438912" cy="448056"/>
          </a:xfrm>
          <a:prstGeom prst="ellipse">
            <a:avLst/>
          </a:prstGeom>
          <a:noFill/>
          <a:ln w="28575" cap="flat">
            <a:solidFill>
              <a:schemeClr val="bg1"/>
            </a:solidFill>
            <a:prstDash val="solid"/>
            <a:miter/>
          </a:ln>
        </p:spPr>
        <p:txBody>
          <a:bodyPr rtlCol="0" anchor="ctr"/>
          <a:lstStyle/>
          <a:p>
            <a:pPr algn="l"/>
            <a:r>
              <a:rPr lang="en-US" b="1" dirty="0">
                <a:solidFill>
                  <a:schemeClr val="bg1"/>
                </a:solidFill>
              </a:rPr>
              <a:t>5</a:t>
            </a:r>
          </a:p>
        </p:txBody>
      </p:sp>
      <p:sp>
        <p:nvSpPr>
          <p:cNvPr id="4" name="TextBox 3">
            <a:extLst>
              <a:ext uri="{FF2B5EF4-FFF2-40B4-BE49-F238E27FC236}">
                <a16:creationId xmlns:a16="http://schemas.microsoft.com/office/drawing/2014/main" id="{4BCC58D2-8305-44F1-AEDE-E5408BE939E6}"/>
              </a:ext>
            </a:extLst>
          </p:cNvPr>
          <p:cNvSpPr txBox="1"/>
          <p:nvPr/>
        </p:nvSpPr>
        <p:spPr>
          <a:xfrm>
            <a:off x="774032" y="6106438"/>
            <a:ext cx="10217557" cy="369332"/>
          </a:xfrm>
          <a:prstGeom prst="rect">
            <a:avLst/>
          </a:prstGeom>
          <a:noFill/>
        </p:spPr>
        <p:txBody>
          <a:bodyPr wrap="square" rtlCol="0">
            <a:spAutoFit/>
          </a:bodyPr>
          <a:lstStyle/>
          <a:p>
            <a:r>
              <a:rPr lang="en-US" dirty="0">
                <a:solidFill>
                  <a:schemeClr val="bg1"/>
                </a:solidFill>
              </a:rPr>
              <a:t>Examples: Control all user devices, Identify blue light sources, risk of eye damage </a:t>
            </a:r>
            <a:r>
              <a:rPr lang="en-US" dirty="0"/>
              <a:t>:</a:t>
            </a:r>
          </a:p>
        </p:txBody>
      </p:sp>
    </p:spTree>
    <p:extLst>
      <p:ext uri="{BB962C8B-B14F-4D97-AF65-F5344CB8AC3E}">
        <p14:creationId xmlns:p14="http://schemas.microsoft.com/office/powerpoint/2010/main" val="3409136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677876-4AA6-4F74-BB33-98E4F751A526}"/>
              </a:ext>
            </a:extLst>
          </p:cNvPr>
          <p:cNvSpPr>
            <a:spLocks noGrp="1"/>
          </p:cNvSpPr>
          <p:nvPr>
            <p:ph type="sldNum" sz="quarter" idx="10"/>
          </p:nvPr>
        </p:nvSpPr>
        <p:spPr/>
        <p:txBody>
          <a:bodyPr/>
          <a:lstStyle/>
          <a:p>
            <a:fld id="{D495E168-DA5E-4888-8D8A-92B118324C14}" type="slidenum">
              <a:rPr lang="ru-RU" smtClean="0"/>
              <a:pPr/>
              <a:t>12</a:t>
            </a:fld>
            <a:endParaRPr lang="ru-RU" dirty="0"/>
          </a:p>
        </p:txBody>
      </p:sp>
      <p:sp>
        <p:nvSpPr>
          <p:cNvPr id="3" name="Title 2">
            <a:extLst>
              <a:ext uri="{FF2B5EF4-FFF2-40B4-BE49-F238E27FC236}">
                <a16:creationId xmlns:a16="http://schemas.microsoft.com/office/drawing/2014/main" id="{1835C8F0-A4E7-4658-AE5D-63FA90D9E6F8}"/>
              </a:ext>
            </a:extLst>
          </p:cNvPr>
          <p:cNvSpPr>
            <a:spLocks noGrp="1"/>
          </p:cNvSpPr>
          <p:nvPr>
            <p:ph type="title"/>
          </p:nvPr>
        </p:nvSpPr>
        <p:spPr/>
        <p:txBody>
          <a:bodyPr/>
          <a:lstStyle/>
          <a:p>
            <a:r>
              <a:rPr lang="en-US" dirty="0"/>
              <a:t>Sample Screen</a:t>
            </a:r>
          </a:p>
        </p:txBody>
      </p:sp>
      <p:sp>
        <p:nvSpPr>
          <p:cNvPr id="4" name="TextBox 3">
            <a:extLst>
              <a:ext uri="{FF2B5EF4-FFF2-40B4-BE49-F238E27FC236}">
                <a16:creationId xmlns:a16="http://schemas.microsoft.com/office/drawing/2014/main" id="{F6C034B8-B444-4D61-8A37-5E3D383AAF19}"/>
              </a:ext>
            </a:extLst>
          </p:cNvPr>
          <p:cNvSpPr txBox="1"/>
          <p:nvPr/>
        </p:nvSpPr>
        <p:spPr>
          <a:xfrm>
            <a:off x="2386208" y="2480152"/>
            <a:ext cx="6713951" cy="3693319"/>
          </a:xfrm>
          <a:prstGeom prst="rect">
            <a:avLst/>
          </a:prstGeom>
          <a:solidFill>
            <a:schemeClr val="accent6">
              <a:lumMod val="10000"/>
              <a:lumOff val="90000"/>
            </a:schemeClr>
          </a:solidFill>
        </p:spPr>
        <p:txBody>
          <a:bodyPr wrap="square" rtlCol="0">
            <a:spAutoFit/>
          </a:bodyPr>
          <a:lstStyle/>
          <a:p>
            <a:r>
              <a:rPr lang="en-US" dirty="0"/>
              <a:t>User: Arjun</a:t>
            </a:r>
          </a:p>
          <a:p>
            <a:endParaRPr lang="en-US" dirty="0"/>
          </a:p>
          <a:p>
            <a:r>
              <a:rPr lang="en-US" dirty="0"/>
              <a:t>Total Blue Light Exposure – 4 </a:t>
            </a:r>
            <a:r>
              <a:rPr lang="en-US" dirty="0" err="1"/>
              <a:t>hrs</a:t>
            </a:r>
            <a:r>
              <a:rPr lang="en-US" dirty="0"/>
              <a:t> (</a:t>
            </a:r>
            <a:r>
              <a:rPr lang="en-US" dirty="0">
                <a:solidFill>
                  <a:srgbClr val="FF0000"/>
                </a:solidFill>
              </a:rPr>
              <a:t>Overexposure detected</a:t>
            </a:r>
            <a:r>
              <a:rPr lang="en-US" dirty="0"/>
              <a:t>)</a:t>
            </a:r>
          </a:p>
          <a:p>
            <a:endParaRPr lang="en-US" dirty="0">
              <a:solidFill>
                <a:srgbClr val="FF0000"/>
              </a:solidFill>
            </a:endParaRPr>
          </a:p>
          <a:p>
            <a:endParaRPr lang="en-US" dirty="0"/>
          </a:p>
          <a:p>
            <a:r>
              <a:rPr lang="en-US" dirty="0"/>
              <a:t>Do you want to block blue light on all your devices? </a:t>
            </a:r>
            <a:r>
              <a:rPr lang="en-US" dirty="0">
                <a:highlight>
                  <a:srgbClr val="00FF00"/>
                </a:highlight>
              </a:rPr>
              <a:t>Yes </a:t>
            </a:r>
            <a:r>
              <a:rPr lang="en-US" dirty="0"/>
              <a:t> </a:t>
            </a:r>
            <a:r>
              <a:rPr lang="en-US" dirty="0">
                <a:highlight>
                  <a:srgbClr val="FF0000"/>
                </a:highlight>
              </a:rPr>
              <a:t>No</a:t>
            </a:r>
          </a:p>
          <a:p>
            <a:endParaRPr lang="en-US" dirty="0">
              <a:highlight>
                <a:srgbClr val="FF0000"/>
              </a:highlight>
            </a:endParaRPr>
          </a:p>
          <a:p>
            <a:endParaRPr lang="en-US" dirty="0">
              <a:highlight>
                <a:srgbClr val="C0C0C0"/>
              </a:highlight>
            </a:endParaRPr>
          </a:p>
          <a:p>
            <a:r>
              <a:rPr lang="en-US" dirty="0">
                <a:highlight>
                  <a:srgbClr val="C0C0C0"/>
                </a:highlight>
              </a:rPr>
              <a:t>View other options</a:t>
            </a:r>
          </a:p>
          <a:p>
            <a:endParaRPr lang="en-US" dirty="0">
              <a:highlight>
                <a:srgbClr val="FF0000"/>
              </a:highlight>
            </a:endParaRPr>
          </a:p>
          <a:p>
            <a:endParaRPr lang="en-US" dirty="0">
              <a:highlight>
                <a:srgbClr val="FF0000"/>
              </a:highlight>
            </a:endParaRPr>
          </a:p>
          <a:p>
            <a:endParaRPr lang="en-US" dirty="0"/>
          </a:p>
          <a:p>
            <a:endParaRPr lang="en-US" dirty="0"/>
          </a:p>
        </p:txBody>
      </p:sp>
      <p:pic>
        <p:nvPicPr>
          <p:cNvPr id="5" name="Picture 4">
            <a:extLst>
              <a:ext uri="{FF2B5EF4-FFF2-40B4-BE49-F238E27FC236}">
                <a16:creationId xmlns:a16="http://schemas.microsoft.com/office/drawing/2014/main" id="{67E3563A-AD20-4FB4-8EB5-D44CE3846CDA}"/>
              </a:ext>
            </a:extLst>
          </p:cNvPr>
          <p:cNvPicPr>
            <a:picLocks noChangeAspect="1"/>
          </p:cNvPicPr>
          <p:nvPr/>
        </p:nvPicPr>
        <p:blipFill>
          <a:blip r:embed="rId3"/>
          <a:stretch>
            <a:fillRect/>
          </a:stretch>
        </p:blipFill>
        <p:spPr>
          <a:xfrm>
            <a:off x="8333941" y="2535629"/>
            <a:ext cx="653484" cy="295166"/>
          </a:xfrm>
          <a:prstGeom prst="rect">
            <a:avLst/>
          </a:prstGeom>
        </p:spPr>
      </p:pic>
    </p:spTree>
    <p:extLst>
      <p:ext uri="{BB962C8B-B14F-4D97-AF65-F5344CB8AC3E}">
        <p14:creationId xmlns:p14="http://schemas.microsoft.com/office/powerpoint/2010/main" val="2201530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14" name="Picture Placeholder 13" descr="Futuristic Design Office Building Against Clear Sky">
            <a:extLst>
              <a:ext uri="{FF2B5EF4-FFF2-40B4-BE49-F238E27FC236}">
                <a16:creationId xmlns:a16="http://schemas.microsoft.com/office/drawing/2014/main" id="{BD519751-E686-4F24-9C8F-C439D8581B8C}"/>
              </a:ext>
            </a:extLst>
          </p:cNvPr>
          <p:cNvPicPr>
            <a:picLocks noGrp="1" noChangeAspect="1"/>
          </p:cNvPicPr>
          <p:nvPr>
            <p:ph type="pic" sz="quarter" idx="16"/>
          </p:nvPr>
        </p:nvPicPr>
        <p:blipFill rotWithShape="1">
          <a:blip r:embed="rId3"/>
          <a:srcRect l="10743" t="17230" r="27972"/>
          <a:stretch/>
        </p:blipFill>
        <p:spPr>
          <a:xfrm>
            <a:off x="0" y="404811"/>
            <a:ext cx="3180270" cy="2855550"/>
          </a:xfrm>
        </p:spPr>
      </p:pic>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a:xfrm>
            <a:off x="3523506" y="1046140"/>
            <a:ext cx="8413784" cy="782638"/>
          </a:xfrm>
        </p:spPr>
        <p:txBody>
          <a:bodyPr>
            <a:normAutofit/>
          </a:bodyPr>
          <a:lstStyle/>
          <a:p>
            <a:r>
              <a:rPr lang="en-US" dirty="0"/>
              <a:t>BUSINESS MODEL</a:t>
            </a:r>
            <a:endParaRPr lang="ru-RU" dirty="0"/>
          </a:p>
        </p:txBody>
      </p:sp>
      <p:sp>
        <p:nvSpPr>
          <p:cNvPr id="6" name="Text Placeholder 5">
            <a:extLst>
              <a:ext uri="{FF2B5EF4-FFF2-40B4-BE49-F238E27FC236}">
                <a16:creationId xmlns:a16="http://schemas.microsoft.com/office/drawing/2014/main" id="{E7292DFE-EBA3-4DB2-A2C7-1810115565E7}"/>
              </a:ext>
            </a:extLst>
          </p:cNvPr>
          <p:cNvSpPr>
            <a:spLocks noGrp="1"/>
          </p:cNvSpPr>
          <p:nvPr>
            <p:ph type="body" sz="quarter" idx="13"/>
          </p:nvPr>
        </p:nvSpPr>
        <p:spPr>
          <a:xfrm>
            <a:off x="3380179" y="2667400"/>
            <a:ext cx="8413784" cy="3760857"/>
          </a:xfrm>
        </p:spPr>
        <p:txBody>
          <a:bodyPr>
            <a:normAutofit/>
          </a:bodyPr>
          <a:lstStyle/>
          <a:p>
            <a:pPr marL="180000" lvl="0" indent="-180000">
              <a:spcBef>
                <a:spcPts val="600"/>
              </a:spcBef>
              <a:buClr>
                <a:srgbClr val="00AEDE"/>
              </a:buClr>
              <a:buFont typeface="Wingdings" panose="05000000000000000000" pitchFamily="2" charset="2"/>
              <a:buChar char="§"/>
            </a:pPr>
            <a:r>
              <a:rPr lang="en-US" sz="1600" dirty="0">
                <a:solidFill>
                  <a:prstClr val="white">
                    <a:lumMod val="75000"/>
                  </a:prstClr>
                </a:solidFill>
              </a:rPr>
              <a:t>Additional electronics (~$6)- can sell at competitive price. </a:t>
            </a:r>
          </a:p>
          <a:p>
            <a:pPr marL="180000" lvl="0" indent="-180000">
              <a:spcBef>
                <a:spcPts val="600"/>
              </a:spcBef>
              <a:buClr>
                <a:srgbClr val="00AEDE"/>
              </a:buClr>
              <a:buFont typeface="Wingdings" panose="05000000000000000000" pitchFamily="2" charset="2"/>
              <a:buChar char="§"/>
            </a:pPr>
            <a:endParaRPr lang="en-US" sz="1600" dirty="0">
              <a:solidFill>
                <a:prstClr val="white">
                  <a:lumMod val="75000"/>
                </a:prstClr>
              </a:solidFill>
            </a:endParaRPr>
          </a:p>
          <a:p>
            <a:pPr marL="180000" indent="-180000">
              <a:spcBef>
                <a:spcPts val="600"/>
              </a:spcBef>
              <a:buClr>
                <a:srgbClr val="00AEDE"/>
              </a:buClr>
              <a:buFont typeface="Wingdings" panose="05000000000000000000" pitchFamily="2" charset="2"/>
              <a:buChar char="§"/>
            </a:pPr>
            <a:r>
              <a:rPr lang="en-US" sz="1600" dirty="0">
                <a:solidFill>
                  <a:prstClr val="white">
                    <a:lumMod val="75000"/>
                  </a:prstClr>
                </a:solidFill>
              </a:rPr>
              <a:t>Tesla Model: Initial cost high due to low volume. Reducing manufacturing costs through economies of scale and automation. Future batches more affordable</a:t>
            </a:r>
          </a:p>
          <a:p>
            <a:pPr marL="180000" lvl="0" indent="-180000">
              <a:spcBef>
                <a:spcPts val="600"/>
              </a:spcBef>
              <a:buClr>
                <a:srgbClr val="00AEDE"/>
              </a:buClr>
              <a:buFont typeface="Wingdings" panose="05000000000000000000" pitchFamily="2" charset="2"/>
              <a:buChar char="§"/>
            </a:pPr>
            <a:endParaRPr lang="en-US" sz="1600" dirty="0">
              <a:solidFill>
                <a:prstClr val="white">
                  <a:lumMod val="75000"/>
                </a:prstClr>
              </a:solidFill>
            </a:endParaRPr>
          </a:p>
          <a:p>
            <a:pPr marL="180000" lvl="0" indent="-180000">
              <a:spcBef>
                <a:spcPts val="600"/>
              </a:spcBef>
              <a:buClr>
                <a:srgbClr val="00AEDE"/>
              </a:buClr>
              <a:buFont typeface="Wingdings" panose="05000000000000000000" pitchFamily="2" charset="2"/>
              <a:buChar char="§"/>
            </a:pPr>
            <a:r>
              <a:rPr lang="en-US" sz="1600" dirty="0">
                <a:solidFill>
                  <a:prstClr val="white">
                    <a:lumMod val="75000"/>
                  </a:prstClr>
                </a:solidFill>
              </a:rPr>
              <a:t>Partnerships to increase sales and educate public:</a:t>
            </a:r>
          </a:p>
          <a:p>
            <a:pPr lvl="1"/>
            <a:r>
              <a:rPr lang="en-US" sz="1600" dirty="0">
                <a:solidFill>
                  <a:prstClr val="white">
                    <a:lumMod val="75000"/>
                  </a:prstClr>
                </a:solidFill>
              </a:rPr>
              <a:t>Corporate benefits programs – Reduces liability and reduces health insurance cost</a:t>
            </a:r>
          </a:p>
          <a:p>
            <a:pPr lvl="1"/>
            <a:r>
              <a:rPr lang="en-US" sz="1600" dirty="0">
                <a:solidFill>
                  <a:prstClr val="white">
                    <a:lumMod val="75000"/>
                  </a:prstClr>
                </a:solidFill>
              </a:rPr>
              <a:t>Schools and Universities – Education discount program as school-aged and university dependents are more at risk</a:t>
            </a:r>
          </a:p>
          <a:p>
            <a:pPr lvl="1"/>
            <a:r>
              <a:rPr lang="en-US" sz="1600" dirty="0">
                <a:solidFill>
                  <a:prstClr val="white">
                    <a:lumMod val="75000"/>
                  </a:prstClr>
                </a:solidFill>
              </a:rPr>
              <a:t>Insurance plans to include as part of benefits package. Preventive measure to avoid future eye problems.</a:t>
            </a:r>
          </a:p>
          <a:p>
            <a:pPr marL="180000" lvl="0" indent="-180000">
              <a:spcBef>
                <a:spcPts val="600"/>
              </a:spcBef>
              <a:buClr>
                <a:srgbClr val="00AEDE"/>
              </a:buClr>
              <a:buFont typeface="Wingdings" panose="05000000000000000000" pitchFamily="2" charset="2"/>
              <a:buChar char="§"/>
            </a:pPr>
            <a:endParaRPr lang="en-US" sz="1600" dirty="0">
              <a:solidFill>
                <a:prstClr val="white">
                  <a:lumMod val="75000"/>
                </a:prstClr>
              </a:solidFill>
            </a:endParaRPr>
          </a:p>
          <a:p>
            <a:endParaRPr lang="ru-RU" dirty="0"/>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13</a:t>
            </a:fld>
            <a:endParaRPr lang="ru-RU" dirty="0"/>
          </a:p>
        </p:txBody>
      </p:sp>
      <p:sp>
        <p:nvSpPr>
          <p:cNvPr id="7" name="Text Placeholder 5">
            <a:extLst>
              <a:ext uri="{FF2B5EF4-FFF2-40B4-BE49-F238E27FC236}">
                <a16:creationId xmlns:a16="http://schemas.microsoft.com/office/drawing/2014/main" id="{73E52028-6520-44FC-9D23-4A162FB32EB7}"/>
              </a:ext>
            </a:extLst>
          </p:cNvPr>
          <p:cNvSpPr txBox="1">
            <a:spLocks/>
          </p:cNvSpPr>
          <p:nvPr/>
        </p:nvSpPr>
        <p:spPr>
          <a:xfrm>
            <a:off x="3586124" y="1680014"/>
            <a:ext cx="5318389" cy="7490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Inform and keep </a:t>
            </a:r>
            <a:r>
              <a:rPr lang="en-US"/>
              <a:t>the </a:t>
            </a:r>
            <a:r>
              <a:rPr lang="en-US" dirty="0"/>
              <a:t>user in control</a:t>
            </a:r>
            <a:endParaRPr lang="ru-RU" dirty="0"/>
          </a:p>
        </p:txBody>
      </p:sp>
    </p:spTree>
    <p:extLst>
      <p:ext uri="{BB962C8B-B14F-4D97-AF65-F5344CB8AC3E}">
        <p14:creationId xmlns:p14="http://schemas.microsoft.com/office/powerpoint/2010/main" val="4148646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14" name="Picture Placeholder 13" descr="Futuristic Design Office Building Against Clear Sky">
            <a:extLst>
              <a:ext uri="{FF2B5EF4-FFF2-40B4-BE49-F238E27FC236}">
                <a16:creationId xmlns:a16="http://schemas.microsoft.com/office/drawing/2014/main" id="{BD519751-E686-4F24-9C8F-C439D8581B8C}"/>
              </a:ext>
            </a:extLst>
          </p:cNvPr>
          <p:cNvPicPr>
            <a:picLocks noGrp="1" noChangeAspect="1"/>
          </p:cNvPicPr>
          <p:nvPr>
            <p:ph type="pic" sz="quarter" idx="16"/>
          </p:nvPr>
        </p:nvPicPr>
        <p:blipFill rotWithShape="1">
          <a:blip r:embed="rId3"/>
          <a:srcRect l="10743" t="17230" r="27972"/>
          <a:stretch/>
        </p:blipFill>
        <p:spPr>
          <a:xfrm>
            <a:off x="0" y="404811"/>
            <a:ext cx="3180270" cy="2855550"/>
          </a:xfrm>
        </p:spPr>
      </p:pic>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a:xfrm>
            <a:off x="3523506" y="1046140"/>
            <a:ext cx="8413784" cy="782638"/>
          </a:xfrm>
        </p:spPr>
        <p:txBody>
          <a:bodyPr>
            <a:normAutofit/>
          </a:bodyPr>
          <a:lstStyle/>
          <a:p>
            <a:r>
              <a:rPr lang="en-US" dirty="0"/>
              <a:t>EXPENSES</a:t>
            </a:r>
            <a:endParaRPr lang="ru-RU" dirty="0"/>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14</a:t>
            </a:fld>
            <a:endParaRPr lang="ru-RU" dirty="0"/>
          </a:p>
        </p:txBody>
      </p:sp>
      <p:sp>
        <p:nvSpPr>
          <p:cNvPr id="7" name="Text Placeholder 5">
            <a:extLst>
              <a:ext uri="{FF2B5EF4-FFF2-40B4-BE49-F238E27FC236}">
                <a16:creationId xmlns:a16="http://schemas.microsoft.com/office/drawing/2014/main" id="{73E52028-6520-44FC-9D23-4A162FB32EB7}"/>
              </a:ext>
            </a:extLst>
          </p:cNvPr>
          <p:cNvSpPr txBox="1">
            <a:spLocks/>
          </p:cNvSpPr>
          <p:nvPr/>
        </p:nvSpPr>
        <p:spPr>
          <a:xfrm>
            <a:off x="3586125" y="1680014"/>
            <a:ext cx="4421856" cy="7490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Projected expenditures</a:t>
            </a:r>
            <a:endParaRPr lang="ru-RU" dirty="0"/>
          </a:p>
        </p:txBody>
      </p:sp>
      <p:graphicFrame>
        <p:nvGraphicFramePr>
          <p:cNvPr id="11" name="Table 11">
            <a:extLst>
              <a:ext uri="{FF2B5EF4-FFF2-40B4-BE49-F238E27FC236}">
                <a16:creationId xmlns:a16="http://schemas.microsoft.com/office/drawing/2014/main" id="{C923B4EF-79DE-4322-9D4B-58159FF6B3C2}"/>
              </a:ext>
            </a:extLst>
          </p:cNvPr>
          <p:cNvGraphicFramePr>
            <a:graphicFrameLocks noGrp="1"/>
          </p:cNvGraphicFramePr>
          <p:nvPr>
            <p:extLst>
              <p:ext uri="{D42A27DB-BD31-4B8C-83A1-F6EECF244321}">
                <p14:modId xmlns:p14="http://schemas.microsoft.com/office/powerpoint/2010/main" val="3098494687"/>
              </p:ext>
            </p:extLst>
          </p:nvPr>
        </p:nvGraphicFramePr>
        <p:xfrm>
          <a:off x="3523506" y="2259731"/>
          <a:ext cx="7820318" cy="3106943"/>
        </p:xfrm>
        <a:graphic>
          <a:graphicData uri="http://schemas.openxmlformats.org/drawingml/2006/table">
            <a:tbl>
              <a:tblPr firstRow="1" bandRow="1">
                <a:tableStyleId>{3C2FFA5D-87B4-456A-9821-1D502468CF0F}</a:tableStyleId>
              </a:tblPr>
              <a:tblGrid>
                <a:gridCol w="4719675">
                  <a:extLst>
                    <a:ext uri="{9D8B030D-6E8A-4147-A177-3AD203B41FA5}">
                      <a16:colId xmlns:a16="http://schemas.microsoft.com/office/drawing/2014/main" val="1418968253"/>
                    </a:ext>
                  </a:extLst>
                </a:gridCol>
                <a:gridCol w="1511300">
                  <a:extLst>
                    <a:ext uri="{9D8B030D-6E8A-4147-A177-3AD203B41FA5}">
                      <a16:colId xmlns:a16="http://schemas.microsoft.com/office/drawing/2014/main" val="1818621619"/>
                    </a:ext>
                  </a:extLst>
                </a:gridCol>
                <a:gridCol w="1589343">
                  <a:extLst>
                    <a:ext uri="{9D8B030D-6E8A-4147-A177-3AD203B41FA5}">
                      <a16:colId xmlns:a16="http://schemas.microsoft.com/office/drawing/2014/main" val="502357082"/>
                    </a:ext>
                  </a:extLst>
                </a:gridCol>
              </a:tblGrid>
              <a:tr h="443849">
                <a:tc>
                  <a:txBody>
                    <a:bodyPr/>
                    <a:lstStyle/>
                    <a:p>
                      <a:pPr algn="ctr"/>
                      <a:r>
                        <a:rPr lang="en-US" dirty="0"/>
                        <a:t>Item</a:t>
                      </a:r>
                    </a:p>
                  </a:txBody>
                  <a:tcPr anchor="ctr"/>
                </a:tc>
                <a:tc>
                  <a:txBody>
                    <a:bodyPr/>
                    <a:lstStyle/>
                    <a:p>
                      <a:pPr algn="ctr"/>
                      <a:r>
                        <a:rPr lang="en-US" dirty="0"/>
                        <a:t>First year</a:t>
                      </a:r>
                    </a:p>
                  </a:txBody>
                  <a:tcPr anchor="ctr"/>
                </a:tc>
                <a:tc>
                  <a:txBody>
                    <a:bodyPr/>
                    <a:lstStyle/>
                    <a:p>
                      <a:pPr algn="ctr"/>
                      <a:r>
                        <a:rPr lang="en-US" dirty="0"/>
                        <a:t>Second Year</a:t>
                      </a:r>
                    </a:p>
                  </a:txBody>
                  <a:tcPr anchor="ctr"/>
                </a:tc>
                <a:extLst>
                  <a:ext uri="{0D108BD9-81ED-4DB2-BD59-A6C34878D82A}">
                    <a16:rowId xmlns:a16="http://schemas.microsoft.com/office/drawing/2014/main" val="1281122290"/>
                  </a:ext>
                </a:extLst>
              </a:tr>
              <a:tr h="443849">
                <a:tc>
                  <a:txBody>
                    <a:bodyPr/>
                    <a:lstStyle/>
                    <a:p>
                      <a:r>
                        <a:rPr lang="en-US" dirty="0"/>
                        <a:t>Product Development ( R&amp;D)</a:t>
                      </a:r>
                    </a:p>
                  </a:txBody>
                  <a:tcPr/>
                </a:tc>
                <a:tc>
                  <a:txBody>
                    <a:bodyPr/>
                    <a:lstStyle/>
                    <a:p>
                      <a:pPr algn="r"/>
                      <a:r>
                        <a:rPr lang="en-US" dirty="0"/>
                        <a:t>$150,000</a:t>
                      </a:r>
                    </a:p>
                  </a:txBody>
                  <a:tcPr/>
                </a:tc>
                <a:tc>
                  <a:txBody>
                    <a:bodyPr/>
                    <a:lstStyle/>
                    <a:p>
                      <a:pPr algn="r"/>
                      <a:r>
                        <a:rPr lang="en-US" dirty="0"/>
                        <a:t>$175,000</a:t>
                      </a:r>
                    </a:p>
                  </a:txBody>
                  <a:tcPr/>
                </a:tc>
                <a:extLst>
                  <a:ext uri="{0D108BD9-81ED-4DB2-BD59-A6C34878D82A}">
                    <a16:rowId xmlns:a16="http://schemas.microsoft.com/office/drawing/2014/main" val="1024699199"/>
                  </a:ext>
                </a:extLst>
              </a:tr>
              <a:tr h="443849">
                <a:tc>
                  <a:txBody>
                    <a:bodyPr/>
                    <a:lstStyle/>
                    <a:p>
                      <a:r>
                        <a:rPr lang="en-US" dirty="0"/>
                        <a:t>IP, Legal Fees</a:t>
                      </a:r>
                    </a:p>
                  </a:txBody>
                  <a:tcPr/>
                </a:tc>
                <a:tc>
                  <a:txBody>
                    <a:bodyPr/>
                    <a:lstStyle/>
                    <a:p>
                      <a:pPr algn="r"/>
                      <a:r>
                        <a:rPr lang="en-US" dirty="0"/>
                        <a:t>$50,000</a:t>
                      </a:r>
                    </a:p>
                  </a:txBody>
                  <a:tcPr/>
                </a:tc>
                <a:tc>
                  <a:txBody>
                    <a:bodyPr/>
                    <a:lstStyle/>
                    <a:p>
                      <a:pPr algn="r"/>
                      <a:r>
                        <a:rPr lang="en-US" dirty="0"/>
                        <a:t>$50,000</a:t>
                      </a:r>
                    </a:p>
                  </a:txBody>
                  <a:tcPr/>
                </a:tc>
                <a:extLst>
                  <a:ext uri="{0D108BD9-81ED-4DB2-BD59-A6C34878D82A}">
                    <a16:rowId xmlns:a16="http://schemas.microsoft.com/office/drawing/2014/main" val="3850464334"/>
                  </a:ext>
                </a:extLst>
              </a:tr>
              <a:tr h="443849">
                <a:tc>
                  <a:txBody>
                    <a:bodyPr/>
                    <a:lstStyle/>
                    <a:p>
                      <a:r>
                        <a:rPr lang="en-US" dirty="0"/>
                        <a:t>Marketing and Fulfillment</a:t>
                      </a:r>
                    </a:p>
                  </a:txBody>
                  <a:tcPr/>
                </a:tc>
                <a:tc>
                  <a:txBody>
                    <a:bodyPr/>
                    <a:lstStyle/>
                    <a:p>
                      <a:pPr algn="r"/>
                      <a:r>
                        <a:rPr lang="en-US" dirty="0"/>
                        <a:t>$100,000</a:t>
                      </a:r>
                    </a:p>
                  </a:txBody>
                  <a:tcPr/>
                </a:tc>
                <a:tc>
                  <a:txBody>
                    <a:bodyPr/>
                    <a:lstStyle/>
                    <a:p>
                      <a:pPr algn="r"/>
                      <a:r>
                        <a:rPr lang="en-US" dirty="0"/>
                        <a:t>$125,000</a:t>
                      </a:r>
                    </a:p>
                  </a:txBody>
                  <a:tcPr/>
                </a:tc>
                <a:extLst>
                  <a:ext uri="{0D108BD9-81ED-4DB2-BD59-A6C34878D82A}">
                    <a16:rowId xmlns:a16="http://schemas.microsoft.com/office/drawing/2014/main" val="2522321552"/>
                  </a:ext>
                </a:extLst>
              </a:tr>
              <a:tr h="443849">
                <a:tc>
                  <a:txBody>
                    <a:bodyPr/>
                    <a:lstStyle/>
                    <a:p>
                      <a:r>
                        <a:rPr lang="en-US" dirty="0"/>
                        <a:t>App Development &amp; Data Management</a:t>
                      </a:r>
                    </a:p>
                  </a:txBody>
                  <a:tcPr/>
                </a:tc>
                <a:tc>
                  <a:txBody>
                    <a:bodyPr/>
                    <a:lstStyle/>
                    <a:p>
                      <a:pPr algn="r"/>
                      <a:r>
                        <a:rPr lang="en-US" dirty="0"/>
                        <a:t>$100,000</a:t>
                      </a:r>
                    </a:p>
                  </a:txBody>
                  <a:tcPr/>
                </a:tc>
                <a:tc>
                  <a:txBody>
                    <a:bodyPr/>
                    <a:lstStyle/>
                    <a:p>
                      <a:pPr algn="r"/>
                      <a:r>
                        <a:rPr lang="en-US" dirty="0"/>
                        <a:t>$125,000</a:t>
                      </a:r>
                    </a:p>
                  </a:txBody>
                  <a:tcPr/>
                </a:tc>
                <a:extLst>
                  <a:ext uri="{0D108BD9-81ED-4DB2-BD59-A6C34878D82A}">
                    <a16:rowId xmlns:a16="http://schemas.microsoft.com/office/drawing/2014/main" val="677923818"/>
                  </a:ext>
                </a:extLst>
              </a:tr>
              <a:tr h="443849">
                <a:tc>
                  <a:txBody>
                    <a:bodyPr/>
                    <a:lstStyle/>
                    <a:p>
                      <a:r>
                        <a:rPr lang="en-US" dirty="0"/>
                        <a:t>Customer, App, Fulfillment Support (Staff)</a:t>
                      </a:r>
                    </a:p>
                  </a:txBody>
                  <a:tcPr/>
                </a:tc>
                <a:tc>
                  <a:txBody>
                    <a:bodyPr/>
                    <a:lstStyle/>
                    <a:p>
                      <a:pPr algn="r"/>
                      <a:r>
                        <a:rPr lang="en-US" dirty="0"/>
                        <a:t>$75,000</a:t>
                      </a:r>
                    </a:p>
                  </a:txBody>
                  <a:tcPr/>
                </a:tc>
                <a:tc>
                  <a:txBody>
                    <a:bodyPr/>
                    <a:lstStyle/>
                    <a:p>
                      <a:pPr algn="r"/>
                      <a:r>
                        <a:rPr lang="en-US" dirty="0"/>
                        <a:t>$100,000</a:t>
                      </a:r>
                    </a:p>
                  </a:txBody>
                  <a:tcPr/>
                </a:tc>
                <a:extLst>
                  <a:ext uri="{0D108BD9-81ED-4DB2-BD59-A6C34878D82A}">
                    <a16:rowId xmlns:a16="http://schemas.microsoft.com/office/drawing/2014/main" val="856777471"/>
                  </a:ext>
                </a:extLst>
              </a:tr>
              <a:tr h="4438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Total</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$475,000</a:t>
                      </a:r>
                    </a:p>
                  </a:txBody>
                  <a:tcPr anchor="ctr">
                    <a:solidFill>
                      <a:schemeClr val="accent1"/>
                    </a:solidFill>
                  </a:tcPr>
                </a:tc>
                <a:tc>
                  <a:txBody>
                    <a:bodyPr/>
                    <a:lstStyle/>
                    <a:p>
                      <a:pPr algn="ctr"/>
                      <a:r>
                        <a:rPr kumimoji="0" lang="en-US" sz="1800" b="1" i="0" u="none" strike="noStrike" kern="1200" cap="none" spc="0" normalizeH="0" baseline="0" dirty="0">
                          <a:ln>
                            <a:noFill/>
                          </a:ln>
                          <a:solidFill>
                            <a:prstClr val="white"/>
                          </a:solidFill>
                          <a:effectLst/>
                          <a:uLnTx/>
                          <a:uFillTx/>
                          <a:latin typeface="+mn-lt"/>
                          <a:ea typeface="+mn-ea"/>
                          <a:cs typeface="+mn-cs"/>
                        </a:rPr>
                        <a:t>$575,000</a:t>
                      </a:r>
                    </a:p>
                  </a:txBody>
                  <a:tcPr anchor="ctr">
                    <a:solidFill>
                      <a:schemeClr val="accent1"/>
                    </a:solidFill>
                  </a:tcPr>
                </a:tc>
                <a:extLst>
                  <a:ext uri="{0D108BD9-81ED-4DB2-BD59-A6C34878D82A}">
                    <a16:rowId xmlns:a16="http://schemas.microsoft.com/office/drawing/2014/main" val="62440070"/>
                  </a:ext>
                </a:extLst>
              </a:tr>
            </a:tbl>
          </a:graphicData>
        </a:graphic>
      </p:graphicFrame>
    </p:spTree>
    <p:extLst>
      <p:ext uri="{BB962C8B-B14F-4D97-AF65-F5344CB8AC3E}">
        <p14:creationId xmlns:p14="http://schemas.microsoft.com/office/powerpoint/2010/main" val="1655274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p:txBody>
          <a:bodyPr/>
          <a:lstStyle/>
          <a:p>
            <a:r>
              <a:rPr lang="en-US" dirty="0"/>
              <a:t>CONCLUSION</a:t>
            </a:r>
            <a:endParaRPr lang="ru-RU" dirty="0"/>
          </a:p>
        </p:txBody>
      </p:sp>
      <p:sp>
        <p:nvSpPr>
          <p:cNvPr id="6" name="Text Placeholder 5">
            <a:extLst>
              <a:ext uri="{FF2B5EF4-FFF2-40B4-BE49-F238E27FC236}">
                <a16:creationId xmlns:a16="http://schemas.microsoft.com/office/drawing/2014/main" id="{32AE43E3-E3DE-481E-9B87-7B1F8783A606}"/>
              </a:ext>
            </a:extLst>
          </p:cNvPr>
          <p:cNvSpPr>
            <a:spLocks noGrp="1"/>
          </p:cNvSpPr>
          <p:nvPr>
            <p:ph type="body" sz="quarter" idx="13"/>
          </p:nvPr>
        </p:nvSpPr>
        <p:spPr/>
        <p:txBody>
          <a:bodyPr>
            <a:normAutofit fontScale="92500" lnSpcReduction="20000"/>
          </a:bodyPr>
          <a:lstStyle/>
          <a:p>
            <a:r>
              <a:rPr lang="en-US" dirty="0"/>
              <a:t>Millions of </a:t>
            </a:r>
            <a:r>
              <a:rPr lang="en-US"/>
              <a:t>Americans take the time to invest in their sight as it is, </a:t>
            </a:r>
            <a:r>
              <a:rPr lang="en-US" dirty="0"/>
              <a:t>why not </a:t>
            </a:r>
            <a:r>
              <a:rPr lang="en-US"/>
              <a:t>add value </a:t>
            </a:r>
            <a:r>
              <a:rPr lang="en-US" dirty="0"/>
              <a:t>to their vision plan?</a:t>
            </a:r>
            <a:endParaRPr lang="ru-RU" dirty="0"/>
          </a:p>
        </p:txBody>
      </p:sp>
      <p:sp>
        <p:nvSpPr>
          <p:cNvPr id="4" name="Text Placeholder 3">
            <a:extLst>
              <a:ext uri="{FF2B5EF4-FFF2-40B4-BE49-F238E27FC236}">
                <a16:creationId xmlns:a16="http://schemas.microsoft.com/office/drawing/2014/main" id="{A88F02AC-2ACE-4B6E-9181-99EBB08906BB}"/>
              </a:ext>
            </a:extLst>
          </p:cNvPr>
          <p:cNvSpPr>
            <a:spLocks noGrp="1"/>
          </p:cNvSpPr>
          <p:nvPr>
            <p:ph type="body" sz="quarter" idx="15"/>
          </p:nvPr>
        </p:nvSpPr>
        <p:spPr>
          <a:xfrm>
            <a:off x="774031" y="3074529"/>
            <a:ext cx="4843891" cy="2588637"/>
          </a:xfrm>
        </p:spPr>
        <p:txBody>
          <a:bodyPr>
            <a:noAutofit/>
          </a:bodyPr>
          <a:lstStyle/>
          <a:p>
            <a:r>
              <a:rPr lang="en-US" dirty="0"/>
              <a:t>With an increasing aging population, there is a higher emphasis on retaining health and wellness more than ever</a:t>
            </a:r>
          </a:p>
          <a:p>
            <a:endParaRPr lang="en-US" dirty="0"/>
          </a:p>
          <a:p>
            <a:r>
              <a:rPr lang="en-US" dirty="0"/>
              <a:t>We are in the midst of a digital health revolution where data is being leveraged to improve outcomes of many preventable diseases</a:t>
            </a:r>
          </a:p>
          <a:p>
            <a:endParaRPr lang="en-US" dirty="0"/>
          </a:p>
          <a:p>
            <a:r>
              <a:rPr lang="en-US" dirty="0"/>
              <a:t>Technology has the potential to evoke data-driven behavior change across many non communicable diseases already – leveraging it to prevent eye issues has the potential to alleviate many of the symptoms related to aging</a:t>
            </a:r>
          </a:p>
          <a:p>
            <a:endParaRPr lang="en-US" dirty="0"/>
          </a:p>
          <a:p>
            <a:r>
              <a:rPr lang="en-US" dirty="0"/>
              <a:t>Our product can play a big part in helping people to do above on their own terms.</a:t>
            </a:r>
          </a:p>
        </p:txBody>
      </p:sp>
      <p:pic>
        <p:nvPicPr>
          <p:cNvPr id="14" name="Picture Placeholder 13" descr="Futuristic Design Office Building Against Clear Sky">
            <a:extLst>
              <a:ext uri="{FF2B5EF4-FFF2-40B4-BE49-F238E27FC236}">
                <a16:creationId xmlns:a16="http://schemas.microsoft.com/office/drawing/2014/main" id="{1E9B5A50-F85D-49E6-9C85-597319470577}"/>
              </a:ext>
            </a:extLst>
          </p:cNvPr>
          <p:cNvPicPr>
            <a:picLocks noGrp="1" noChangeAspect="1"/>
          </p:cNvPicPr>
          <p:nvPr>
            <p:ph type="pic" sz="quarter" idx="16"/>
          </p:nvPr>
        </p:nvPicPr>
        <p:blipFill rotWithShape="1">
          <a:blip r:embed="rId3"/>
          <a:srcRect l="17163" t="7596" r="21154"/>
          <a:stretch/>
        </p:blipFill>
        <p:spPr>
          <a:xfrm>
            <a:off x="5519738" y="0"/>
            <a:ext cx="6103621" cy="6858000"/>
          </a:xfrm>
        </p:spPr>
      </p:pic>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10"/>
          </p:nvPr>
        </p:nvSpPr>
        <p:spPr/>
        <p:txBody>
          <a:bodyPr/>
          <a:lstStyle/>
          <a:p>
            <a:fld id="{D495E168-DA5E-4888-8D8A-92B118324C14}" type="slidenum">
              <a:rPr lang="ru-RU" smtClean="0"/>
              <a:pPr/>
              <a:t>15</a:t>
            </a:fld>
            <a:endParaRPr lang="ru-RU" dirty="0"/>
          </a:p>
        </p:txBody>
      </p:sp>
      <p:sp>
        <p:nvSpPr>
          <p:cNvPr id="7" name="Title 1">
            <a:extLst>
              <a:ext uri="{FF2B5EF4-FFF2-40B4-BE49-F238E27FC236}">
                <a16:creationId xmlns:a16="http://schemas.microsoft.com/office/drawing/2014/main" id="{68BE6862-0F94-4637-ABD1-899356B7B0B2}"/>
              </a:ext>
            </a:extLst>
          </p:cNvPr>
          <p:cNvSpPr txBox="1">
            <a:spLocks/>
          </p:cNvSpPr>
          <p:nvPr/>
        </p:nvSpPr>
        <p:spPr>
          <a:xfrm>
            <a:off x="7192372" y="973512"/>
            <a:ext cx="4676039" cy="33855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US" sz="7200" dirty="0"/>
              <a:t>THANK</a:t>
            </a:r>
            <a:br>
              <a:rPr lang="en-US" sz="7200" dirty="0"/>
            </a:br>
            <a:r>
              <a:rPr lang="en-US" sz="7200" dirty="0"/>
              <a:t>YOU!</a:t>
            </a:r>
            <a:endParaRPr lang="ru-RU" sz="7200" dirty="0"/>
          </a:p>
        </p:txBody>
      </p:sp>
      <p:pic>
        <p:nvPicPr>
          <p:cNvPr id="3" name="Picture 2">
            <a:extLst>
              <a:ext uri="{FF2B5EF4-FFF2-40B4-BE49-F238E27FC236}">
                <a16:creationId xmlns:a16="http://schemas.microsoft.com/office/drawing/2014/main" id="{C24330B5-E0E1-42A3-A19B-241908CC19BA}"/>
              </a:ext>
            </a:extLst>
          </p:cNvPr>
          <p:cNvPicPr>
            <a:picLocks noChangeAspect="1"/>
          </p:cNvPicPr>
          <p:nvPr/>
        </p:nvPicPr>
        <p:blipFill>
          <a:blip r:embed="rId4"/>
          <a:stretch>
            <a:fillRect/>
          </a:stretch>
        </p:blipFill>
        <p:spPr>
          <a:xfrm>
            <a:off x="7290556" y="4297775"/>
            <a:ext cx="2901948" cy="1310754"/>
          </a:xfrm>
          <a:prstGeom prst="rect">
            <a:avLst/>
          </a:prstGeom>
        </p:spPr>
      </p:pic>
    </p:spTree>
    <p:extLst>
      <p:ext uri="{BB962C8B-B14F-4D97-AF65-F5344CB8AC3E}">
        <p14:creationId xmlns:p14="http://schemas.microsoft.com/office/powerpoint/2010/main" val="201193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3"/>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normAutofit/>
          </a:bodyPr>
          <a:lstStyle/>
          <a:p>
            <a:r>
              <a:rPr lang="en-US" dirty="0"/>
              <a:t>AGENDA</a:t>
            </a:r>
            <a:endParaRPr lang="ru-RU" dirty="0"/>
          </a:p>
        </p:txBody>
      </p:sp>
      <p:sp>
        <p:nvSpPr>
          <p:cNvPr id="5" name="Text Placeholder 4">
            <a:extLst>
              <a:ext uri="{FF2B5EF4-FFF2-40B4-BE49-F238E27FC236}">
                <a16:creationId xmlns:a16="http://schemas.microsoft.com/office/drawing/2014/main" id="{02A2A374-6D41-4D06-9363-30924664025A}"/>
              </a:ext>
            </a:extLst>
          </p:cNvPr>
          <p:cNvSpPr>
            <a:spLocks noGrp="1"/>
          </p:cNvSpPr>
          <p:nvPr>
            <p:ph type="body" sz="quarter" idx="13"/>
          </p:nvPr>
        </p:nvSpPr>
        <p:spPr>
          <a:xfrm>
            <a:off x="774032" y="2225392"/>
            <a:ext cx="4421856" cy="3776980"/>
          </a:xfrm>
        </p:spPr>
        <p:txBody>
          <a:bodyPr>
            <a:normAutofit fontScale="77500" lnSpcReduction="20000"/>
          </a:bodyPr>
          <a:lstStyle/>
          <a:p>
            <a:pPr marL="514350" indent="-514350">
              <a:buFont typeface="+mj-lt"/>
              <a:buAutoNum type="romanUcPeriod"/>
            </a:pPr>
            <a:r>
              <a:rPr lang="en-US" dirty="0">
                <a:solidFill>
                  <a:schemeClr val="bg2">
                    <a:lumMod val="20000"/>
                    <a:lumOff val="80000"/>
                  </a:schemeClr>
                </a:solidFill>
              </a:rPr>
              <a:t>Founding Team</a:t>
            </a:r>
          </a:p>
          <a:p>
            <a:pPr marL="514350" indent="-514350">
              <a:buFont typeface="+mj-lt"/>
              <a:buAutoNum type="romanUcPeriod"/>
            </a:pPr>
            <a:r>
              <a:rPr lang="en-US" dirty="0">
                <a:solidFill>
                  <a:schemeClr val="bg2">
                    <a:lumMod val="20000"/>
                    <a:lumOff val="80000"/>
                  </a:schemeClr>
                </a:solidFill>
              </a:rPr>
              <a:t>Background</a:t>
            </a:r>
          </a:p>
          <a:p>
            <a:pPr marL="514350" indent="-514350">
              <a:buFont typeface="+mj-lt"/>
              <a:buAutoNum type="romanUcPeriod"/>
            </a:pPr>
            <a:r>
              <a:rPr lang="en-US" dirty="0">
                <a:solidFill>
                  <a:schemeClr val="bg2">
                    <a:lumMod val="20000"/>
                    <a:lumOff val="80000"/>
                  </a:schemeClr>
                </a:solidFill>
              </a:rPr>
              <a:t>Market Information</a:t>
            </a:r>
          </a:p>
          <a:p>
            <a:pPr marL="514350" indent="-514350">
              <a:buFont typeface="+mj-lt"/>
              <a:buAutoNum type="romanUcPeriod"/>
            </a:pPr>
            <a:r>
              <a:rPr lang="en-US" dirty="0">
                <a:solidFill>
                  <a:schemeClr val="bg2">
                    <a:lumMod val="20000"/>
                    <a:lumOff val="80000"/>
                  </a:schemeClr>
                </a:solidFill>
              </a:rPr>
              <a:t>Problem</a:t>
            </a:r>
          </a:p>
          <a:p>
            <a:pPr marL="514350" indent="-514350">
              <a:buFont typeface="+mj-lt"/>
              <a:buAutoNum type="romanUcPeriod"/>
            </a:pPr>
            <a:r>
              <a:rPr lang="en-US" dirty="0">
                <a:solidFill>
                  <a:schemeClr val="bg2">
                    <a:lumMod val="20000"/>
                    <a:lumOff val="80000"/>
                  </a:schemeClr>
                </a:solidFill>
              </a:rPr>
              <a:t>Solution</a:t>
            </a:r>
          </a:p>
          <a:p>
            <a:pPr marL="514350" indent="-514350">
              <a:buFont typeface="+mj-lt"/>
              <a:buAutoNum type="romanUcPeriod"/>
            </a:pPr>
            <a:r>
              <a:rPr lang="en-US" dirty="0">
                <a:solidFill>
                  <a:schemeClr val="bg2">
                    <a:lumMod val="20000"/>
                    <a:lumOff val="80000"/>
                  </a:schemeClr>
                </a:solidFill>
              </a:rPr>
              <a:t>Competition</a:t>
            </a:r>
          </a:p>
          <a:p>
            <a:pPr marL="514350" indent="-514350">
              <a:buFont typeface="+mj-lt"/>
              <a:buAutoNum type="romanUcPeriod"/>
            </a:pPr>
            <a:r>
              <a:rPr lang="en-US" dirty="0">
                <a:solidFill>
                  <a:schemeClr val="bg2">
                    <a:lumMod val="20000"/>
                    <a:lumOff val="80000"/>
                  </a:schemeClr>
                </a:solidFill>
              </a:rPr>
              <a:t>Current Patents</a:t>
            </a:r>
          </a:p>
          <a:p>
            <a:pPr marL="514350" indent="-514350">
              <a:buFont typeface="+mj-lt"/>
              <a:buAutoNum type="romanUcPeriod"/>
            </a:pPr>
            <a:r>
              <a:rPr lang="en-US" dirty="0">
                <a:solidFill>
                  <a:schemeClr val="bg2">
                    <a:lumMod val="20000"/>
                    <a:lumOff val="80000"/>
                  </a:schemeClr>
                </a:solidFill>
              </a:rPr>
              <a:t>BLT Product</a:t>
            </a:r>
          </a:p>
          <a:p>
            <a:pPr marL="514350" indent="-514350">
              <a:buFont typeface="+mj-lt"/>
              <a:buAutoNum type="romanUcPeriod"/>
            </a:pPr>
            <a:r>
              <a:rPr lang="en-US" dirty="0">
                <a:solidFill>
                  <a:schemeClr val="bg2">
                    <a:lumMod val="20000"/>
                    <a:lumOff val="80000"/>
                  </a:schemeClr>
                </a:solidFill>
              </a:rPr>
              <a:t>BLT in Action</a:t>
            </a:r>
          </a:p>
          <a:p>
            <a:pPr marL="514350" indent="-514350">
              <a:buFont typeface="+mj-lt"/>
              <a:buAutoNum type="romanUcPeriod"/>
            </a:pPr>
            <a:r>
              <a:rPr lang="en-US" dirty="0">
                <a:solidFill>
                  <a:schemeClr val="bg2">
                    <a:lumMod val="20000"/>
                    <a:lumOff val="80000"/>
                  </a:schemeClr>
                </a:solidFill>
              </a:rPr>
              <a:t>Business Model</a:t>
            </a:r>
          </a:p>
          <a:p>
            <a:pPr marL="514350" indent="-514350">
              <a:buFont typeface="+mj-lt"/>
              <a:buAutoNum type="romanUcPeriod"/>
            </a:pPr>
            <a:r>
              <a:rPr lang="en-US" dirty="0">
                <a:solidFill>
                  <a:schemeClr val="bg2">
                    <a:lumMod val="20000"/>
                    <a:lumOff val="80000"/>
                  </a:schemeClr>
                </a:solidFill>
              </a:rPr>
              <a:t>Expenses</a:t>
            </a:r>
          </a:p>
          <a:p>
            <a:pPr marL="514350" indent="-514350">
              <a:buFont typeface="+mj-lt"/>
              <a:buAutoNum type="romanUcPeriod"/>
            </a:pPr>
            <a:r>
              <a:rPr lang="en-US" dirty="0">
                <a:solidFill>
                  <a:schemeClr val="bg2">
                    <a:lumMod val="20000"/>
                    <a:lumOff val="80000"/>
                  </a:schemeClr>
                </a:solidFill>
              </a:rPr>
              <a:t>Conclusion</a:t>
            </a:r>
          </a:p>
          <a:p>
            <a:pPr marL="514350" indent="-514350">
              <a:buFont typeface="+mj-lt"/>
              <a:buAutoNum type="romanUcPeriod"/>
            </a:pPr>
            <a:endParaRPr lang="en-US" dirty="0"/>
          </a:p>
          <a:p>
            <a:pPr marL="514350" indent="-514350">
              <a:buFont typeface="+mj-lt"/>
              <a:buAutoNum type="romanUcPeriod"/>
            </a:pPr>
            <a:endParaRPr lang="en-US" dirty="0"/>
          </a:p>
          <a:p>
            <a:pPr marL="514350" indent="-514350">
              <a:buFont typeface="+mj-lt"/>
              <a:buAutoNum type="romanUcPeriod"/>
            </a:pPr>
            <a:endParaRPr lang="en-US" dirty="0"/>
          </a:p>
          <a:p>
            <a:pPr marL="514350" indent="-514350">
              <a:buFont typeface="+mj-lt"/>
              <a:buAutoNum type="romanUcPeriod"/>
            </a:pPr>
            <a:endParaRPr lang="en-US" dirty="0"/>
          </a:p>
          <a:p>
            <a:pPr marL="514350" indent="-514350">
              <a:buFont typeface="+mj-lt"/>
              <a:buAutoNum type="romanUcPeriod"/>
            </a:pP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2</a:t>
            </a:fld>
            <a:endParaRPr lang="ru-RU" dirty="0"/>
          </a:p>
        </p:txBody>
      </p:sp>
    </p:spTree>
    <p:extLst>
      <p:ext uri="{BB962C8B-B14F-4D97-AF65-F5344CB8AC3E}">
        <p14:creationId xmlns:p14="http://schemas.microsoft.com/office/powerpoint/2010/main" val="1106630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53D04A-7D1E-45D0-9B0B-7BDFC553B4F7}"/>
              </a:ext>
            </a:extLst>
          </p:cNvPr>
          <p:cNvSpPr>
            <a:spLocks noGrp="1"/>
          </p:cNvSpPr>
          <p:nvPr>
            <p:ph type="sldNum" sz="quarter" idx="10"/>
          </p:nvPr>
        </p:nvSpPr>
        <p:spPr>
          <a:xfrm>
            <a:off x="10730162" y="6002372"/>
            <a:ext cx="549442" cy="365125"/>
          </a:xfrm>
          <a:prstGeom prst="rect">
            <a:avLst/>
          </a:prstGeom>
        </p:spPr>
        <p:txBody>
          <a:bodyPr anchor="ctr">
            <a:normAutofit/>
          </a:bodyPr>
          <a:lstStyle/>
          <a:p>
            <a:pPr>
              <a:spcAft>
                <a:spcPts val="600"/>
              </a:spcAft>
            </a:pPr>
            <a:fld id="{D495E168-DA5E-4888-8D8A-92B118324C14}" type="slidenum">
              <a:rPr lang="ru-RU" smtClean="0"/>
              <a:pPr>
                <a:spcAft>
                  <a:spcPts val="600"/>
                </a:spcAft>
              </a:pPr>
              <a:t>3</a:t>
            </a:fld>
            <a:endParaRPr lang="ru-RU"/>
          </a:p>
        </p:txBody>
      </p:sp>
      <p:sp>
        <p:nvSpPr>
          <p:cNvPr id="4" name="Title 3">
            <a:extLst>
              <a:ext uri="{FF2B5EF4-FFF2-40B4-BE49-F238E27FC236}">
                <a16:creationId xmlns:a16="http://schemas.microsoft.com/office/drawing/2014/main" id="{2E4FFE8E-5987-44EA-AF65-5CFA15DD7653}"/>
              </a:ext>
            </a:extLst>
          </p:cNvPr>
          <p:cNvSpPr>
            <a:spLocks noGrp="1"/>
          </p:cNvSpPr>
          <p:nvPr>
            <p:ph type="title"/>
          </p:nvPr>
        </p:nvSpPr>
        <p:spPr bwMode="auto">
          <a:xfrm>
            <a:off x="838200" y="365125"/>
            <a:ext cx="10515600" cy="1325563"/>
          </a:xfrm>
          <a:prstGeom prst="rect">
            <a:avLst/>
          </a:prstGeom>
        </p:spPr>
        <p:txBody>
          <a:bodyPr anchor="b">
            <a:normAutofit/>
          </a:bodyPr>
          <a:lstStyle/>
          <a:p>
            <a:r>
              <a:rPr lang="en-US" dirty="0"/>
              <a:t>FOUNDING TEAM</a:t>
            </a:r>
            <a:endParaRPr lang="ru-RU" dirty="0"/>
          </a:p>
        </p:txBody>
      </p:sp>
      <p:sp>
        <p:nvSpPr>
          <p:cNvPr id="5" name="Text Placeholder 4">
            <a:extLst>
              <a:ext uri="{FF2B5EF4-FFF2-40B4-BE49-F238E27FC236}">
                <a16:creationId xmlns:a16="http://schemas.microsoft.com/office/drawing/2014/main" id="{5B4E4515-E409-46A3-BF8E-A723CC4A9068}"/>
              </a:ext>
            </a:extLst>
          </p:cNvPr>
          <p:cNvSpPr>
            <a:spLocks noGrp="1"/>
          </p:cNvSpPr>
          <p:nvPr>
            <p:ph sz="half" idx="2"/>
          </p:nvPr>
        </p:nvSpPr>
        <p:spPr bwMode="auto">
          <a:xfrm>
            <a:off x="6172200" y="2981843"/>
            <a:ext cx="5181600" cy="1690741"/>
          </a:xfrm>
          <a:prstGeom prst="rect">
            <a:avLst/>
          </a:prstGeom>
        </p:spPr>
        <p:txBody>
          <a:bodyPr>
            <a:normAutofit/>
          </a:bodyPr>
          <a:lstStyle/>
          <a:p>
            <a:pPr marL="0" indent="0">
              <a:buNone/>
            </a:pPr>
            <a:r>
              <a:rPr lang="en-US" dirty="0"/>
              <a:t>Arjun Vachhani – Founder</a:t>
            </a:r>
          </a:p>
          <a:p>
            <a:pPr marL="0" indent="0">
              <a:buNone/>
            </a:pPr>
            <a:r>
              <a:rPr lang="en" dirty="0">
                <a:sym typeface="Times New Roman"/>
              </a:rPr>
              <a:t>Johns Hopkins University  B. S. </a:t>
            </a:r>
            <a:r>
              <a:rPr lang="en-US" dirty="0">
                <a:sym typeface="Times New Roman"/>
              </a:rPr>
              <a:t>Biomedical Engineering</a:t>
            </a:r>
            <a:r>
              <a:rPr lang="en" dirty="0">
                <a:sym typeface="Times New Roman"/>
              </a:rPr>
              <a:t>, 2019</a:t>
            </a:r>
          </a:p>
          <a:p>
            <a:endParaRPr lang="ru-RU" dirty="0"/>
          </a:p>
        </p:txBody>
      </p:sp>
      <p:pic>
        <p:nvPicPr>
          <p:cNvPr id="6" name="Picture 5" descr="A person wearing glasses and smiling at the camera&#10;&#10;Description automatically generated">
            <a:extLst>
              <a:ext uri="{FF2B5EF4-FFF2-40B4-BE49-F238E27FC236}">
                <a16:creationId xmlns:a16="http://schemas.microsoft.com/office/drawing/2014/main" id="{A1F3CDB8-83C5-42EC-B542-085E16ADBB92}"/>
              </a:ext>
            </a:extLst>
          </p:cNvPr>
          <p:cNvPicPr>
            <a:picLocks noChangeAspect="1"/>
          </p:cNvPicPr>
          <p:nvPr/>
        </p:nvPicPr>
        <p:blipFill>
          <a:blip r:embed="rId3"/>
          <a:stretch>
            <a:fillRect/>
          </a:stretch>
        </p:blipFill>
        <p:spPr>
          <a:xfrm>
            <a:off x="3276641" y="2599263"/>
            <a:ext cx="1508301" cy="2024730"/>
          </a:xfrm>
          <a:prstGeom prst="rect">
            <a:avLst/>
          </a:prstGeom>
        </p:spPr>
      </p:pic>
    </p:spTree>
    <p:extLst>
      <p:ext uri="{BB962C8B-B14F-4D97-AF65-F5344CB8AC3E}">
        <p14:creationId xmlns:p14="http://schemas.microsoft.com/office/powerpoint/2010/main" val="1355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10"/>
          </p:nvPr>
        </p:nvSpPr>
        <p:spPr>
          <a:prstGeom prst="rect">
            <a:avLst/>
          </a:prstGeom>
        </p:spPr>
        <p:txBody>
          <a:bodyPr anchor="ctr">
            <a:normAutofit/>
          </a:bodyPr>
          <a:lstStyle/>
          <a:p>
            <a:pPr>
              <a:spcAft>
                <a:spcPts val="600"/>
              </a:spcAft>
            </a:pPr>
            <a:fld id="{D495E168-DA5E-4888-8D8A-92B118324C14}" type="slidenum">
              <a:rPr lang="ru-RU" smtClean="0"/>
              <a:pPr>
                <a:spcAft>
                  <a:spcPts val="600"/>
                </a:spcAft>
              </a:pPr>
              <a:t>4</a:t>
            </a:fld>
            <a:endParaRPr lang="ru-RU"/>
          </a:p>
        </p:txBody>
      </p:sp>
      <p:sp>
        <p:nvSpPr>
          <p:cNvPr id="6" name="Text Placeholder 5">
            <a:extLst>
              <a:ext uri="{FF2B5EF4-FFF2-40B4-BE49-F238E27FC236}">
                <a16:creationId xmlns:a16="http://schemas.microsoft.com/office/drawing/2014/main" id="{32AE43E3-E3DE-481E-9B87-7B1F8783A606}"/>
              </a:ext>
            </a:extLst>
          </p:cNvPr>
          <p:cNvSpPr>
            <a:spLocks noGrp="1"/>
          </p:cNvSpPr>
          <p:nvPr>
            <p:ph type="body" idx="1"/>
          </p:nvPr>
        </p:nvSpPr>
        <p:spPr>
          <a:xfrm>
            <a:off x="774031" y="2091167"/>
            <a:ext cx="4365625" cy="454353"/>
          </a:xfrm>
          <a:prstGeom prst="rect">
            <a:avLst/>
          </a:prstGeom>
        </p:spPr>
        <p:txBody>
          <a:bodyPr vert="horz" lIns="91440" tIns="45720" rIns="91440" bIns="45720" rtlCol="0" anchor="t">
            <a:noAutofit/>
          </a:bodyPr>
          <a:lstStyle/>
          <a:p>
            <a:r>
              <a:rPr lang="en-US" sz="1800" dirty="0">
                <a:solidFill>
                  <a:schemeClr val="tx2"/>
                </a:solidFill>
                <a:latin typeface="+mn-lt"/>
              </a:rPr>
              <a:t>While there are benefits to blue light exposure, they are difficult to quantify without measurement</a:t>
            </a:r>
          </a:p>
        </p:txBody>
      </p:sp>
      <p:sp>
        <p:nvSpPr>
          <p:cNvPr id="3" name="Text Placeholder 2">
            <a:extLst>
              <a:ext uri="{FF2B5EF4-FFF2-40B4-BE49-F238E27FC236}">
                <a16:creationId xmlns:a16="http://schemas.microsoft.com/office/drawing/2014/main" id="{E017E2FE-442B-4910-936B-73A88B5F08E6}"/>
              </a:ext>
            </a:extLst>
          </p:cNvPr>
          <p:cNvSpPr>
            <a:spLocks noGrp="1"/>
          </p:cNvSpPr>
          <p:nvPr>
            <p:ph type="body" idx="18"/>
          </p:nvPr>
        </p:nvSpPr>
        <p:spPr>
          <a:xfrm>
            <a:off x="6514386" y="2028537"/>
            <a:ext cx="4365625" cy="454353"/>
          </a:xfrm>
        </p:spPr>
        <p:txBody>
          <a:bodyPr vert="horz" lIns="91440" tIns="45720" rIns="91440" bIns="45720" rtlCol="0" anchor="t">
            <a:noAutofit/>
          </a:bodyPr>
          <a:lstStyle/>
          <a:p>
            <a:r>
              <a:rPr lang="en-US" sz="1800" dirty="0">
                <a:solidFill>
                  <a:schemeClr val="tx2"/>
                </a:solidFill>
                <a:latin typeface="+mn-lt"/>
              </a:rPr>
              <a:t>Blue light is omnipresent in a digital world, and overexposure has significant health impacts</a:t>
            </a:r>
            <a:endParaRPr lang="ru-RU" sz="1800" dirty="0">
              <a:solidFill>
                <a:schemeClr val="tx2"/>
              </a:solidFill>
              <a:latin typeface="+mn-lt"/>
            </a:endParaRPr>
          </a:p>
          <a:p>
            <a:endParaRPr lang="en-US" sz="1800" dirty="0"/>
          </a:p>
        </p:txBody>
      </p:sp>
      <p:sp>
        <p:nvSpPr>
          <p:cNvPr id="7" name="Text Placeholder 6">
            <a:extLst>
              <a:ext uri="{FF2B5EF4-FFF2-40B4-BE49-F238E27FC236}">
                <a16:creationId xmlns:a16="http://schemas.microsoft.com/office/drawing/2014/main" id="{E319CF28-532E-466F-BAC3-649D7F895D6C}"/>
              </a:ext>
            </a:extLst>
          </p:cNvPr>
          <p:cNvSpPr>
            <a:spLocks noGrp="1"/>
          </p:cNvSpPr>
          <p:nvPr>
            <p:ph type="body" sz="quarter" idx="20"/>
          </p:nvPr>
        </p:nvSpPr>
        <p:spPr>
          <a:xfrm>
            <a:off x="774032" y="2995961"/>
            <a:ext cx="4652895" cy="3300761"/>
          </a:xfrm>
        </p:spPr>
        <p:txBody>
          <a:bodyPr>
            <a:normAutofit/>
          </a:bodyPr>
          <a:lstStyle/>
          <a:p>
            <a:r>
              <a:rPr lang="en-US" sz="1600" dirty="0"/>
              <a:t>Key role in circadian rhythm and cortisol regulation, timing and duration of exposure is key</a:t>
            </a:r>
            <a:r>
              <a:rPr lang="en-US" sz="1600" baseline="30000" dirty="0"/>
              <a:t>1,2</a:t>
            </a:r>
          </a:p>
          <a:p>
            <a:endParaRPr lang="en-US" sz="1600" dirty="0"/>
          </a:p>
          <a:p>
            <a:r>
              <a:rPr lang="en-US" sz="1600" dirty="0"/>
              <a:t>Night modes reduce only a fraction of blue light exposure – many sources of blue light </a:t>
            </a:r>
          </a:p>
          <a:p>
            <a:endParaRPr lang="en-US" sz="1600" dirty="0"/>
          </a:p>
          <a:p>
            <a:r>
              <a:rPr lang="en-US" sz="1600" dirty="0"/>
              <a:t>Many occupations requires to turn off “night mode” – easy to lose track of exposure</a:t>
            </a:r>
          </a:p>
          <a:p>
            <a:endParaRPr lang="en-US" sz="1600" dirty="0"/>
          </a:p>
        </p:txBody>
      </p:sp>
      <p:sp>
        <p:nvSpPr>
          <p:cNvPr id="8" name="Text Placeholder 7">
            <a:extLst>
              <a:ext uri="{FF2B5EF4-FFF2-40B4-BE49-F238E27FC236}">
                <a16:creationId xmlns:a16="http://schemas.microsoft.com/office/drawing/2014/main" id="{44976D8F-B0C1-436F-9A71-C5CD52898336}"/>
              </a:ext>
            </a:extLst>
          </p:cNvPr>
          <p:cNvSpPr>
            <a:spLocks noGrp="1"/>
          </p:cNvSpPr>
          <p:nvPr>
            <p:ph type="body" sz="quarter" idx="21"/>
          </p:nvPr>
        </p:nvSpPr>
        <p:spPr>
          <a:xfrm>
            <a:off x="6627121" y="3008308"/>
            <a:ext cx="4365625" cy="3228941"/>
          </a:xfrm>
        </p:spPr>
        <p:txBody>
          <a:bodyPr>
            <a:normAutofit/>
          </a:bodyPr>
          <a:lstStyle/>
          <a:p>
            <a:r>
              <a:rPr lang="en-US" sz="1600" dirty="0"/>
              <a:t>Constant exposure to 400-495 nm blue light has significant ocular impacts</a:t>
            </a:r>
            <a:r>
              <a:rPr lang="en-US" sz="1600" baseline="30000" dirty="0"/>
              <a:t>3</a:t>
            </a:r>
          </a:p>
          <a:p>
            <a:endParaRPr lang="en-US" sz="1600" dirty="0"/>
          </a:p>
          <a:p>
            <a:r>
              <a:rPr lang="en-US" sz="1600" dirty="0"/>
              <a:t>Over exposure to blue light causes </a:t>
            </a:r>
          </a:p>
          <a:p>
            <a:pPr marL="637200" lvl="2" indent="-180000">
              <a:lnSpc>
                <a:spcPct val="100000"/>
              </a:lnSpc>
              <a:spcBef>
                <a:spcPts val="600"/>
              </a:spcBef>
              <a:buClr>
                <a:schemeClr val="bg2"/>
              </a:buClr>
              <a:buFont typeface="Wingdings" panose="05000000000000000000" pitchFamily="2" charset="2"/>
              <a:buChar char="§"/>
            </a:pPr>
            <a:r>
              <a:rPr lang="en-US" sz="1600" dirty="0">
                <a:solidFill>
                  <a:schemeClr val="bg1">
                    <a:lumMod val="75000"/>
                  </a:schemeClr>
                </a:solidFill>
              </a:rPr>
              <a:t>Eye strain </a:t>
            </a:r>
          </a:p>
          <a:p>
            <a:pPr marL="637200" lvl="2" indent="-180000">
              <a:lnSpc>
                <a:spcPct val="100000"/>
              </a:lnSpc>
              <a:spcBef>
                <a:spcPts val="600"/>
              </a:spcBef>
              <a:buClr>
                <a:schemeClr val="bg2"/>
              </a:buClr>
              <a:buFont typeface="Wingdings" panose="05000000000000000000" pitchFamily="2" charset="2"/>
              <a:buChar char="§"/>
            </a:pPr>
            <a:r>
              <a:rPr lang="en-US" sz="1600" dirty="0">
                <a:solidFill>
                  <a:schemeClr val="bg1">
                    <a:lumMod val="75000"/>
                  </a:schemeClr>
                </a:solidFill>
              </a:rPr>
              <a:t>Eye fatigue</a:t>
            </a:r>
          </a:p>
          <a:p>
            <a:pPr marL="637200" lvl="2" indent="-180000">
              <a:lnSpc>
                <a:spcPct val="100000"/>
              </a:lnSpc>
              <a:spcBef>
                <a:spcPts val="600"/>
              </a:spcBef>
              <a:buClr>
                <a:schemeClr val="bg2"/>
              </a:buClr>
              <a:buFont typeface="Wingdings" panose="05000000000000000000" pitchFamily="2" charset="2"/>
              <a:buChar char="§"/>
            </a:pPr>
            <a:r>
              <a:rPr lang="en-US" sz="1600" dirty="0">
                <a:solidFill>
                  <a:schemeClr val="bg1">
                    <a:lumMod val="75000"/>
                  </a:schemeClr>
                </a:solidFill>
              </a:rPr>
              <a:t>Blurred vision</a:t>
            </a:r>
          </a:p>
          <a:p>
            <a:pPr marL="637200" lvl="2" indent="-180000">
              <a:lnSpc>
                <a:spcPct val="100000"/>
              </a:lnSpc>
              <a:spcBef>
                <a:spcPts val="600"/>
              </a:spcBef>
              <a:buClr>
                <a:schemeClr val="bg2"/>
              </a:buClr>
              <a:buFont typeface="Wingdings" panose="05000000000000000000" pitchFamily="2" charset="2"/>
              <a:buChar char="§"/>
            </a:pPr>
            <a:r>
              <a:rPr lang="en-US" sz="1600" dirty="0">
                <a:solidFill>
                  <a:schemeClr val="bg1">
                    <a:lumMod val="75000"/>
                  </a:schemeClr>
                </a:solidFill>
              </a:rPr>
              <a:t>Macular degeneration</a:t>
            </a:r>
          </a:p>
          <a:p>
            <a:pPr marL="637200" lvl="2" indent="-180000">
              <a:lnSpc>
                <a:spcPct val="100000"/>
              </a:lnSpc>
              <a:spcBef>
                <a:spcPts val="600"/>
              </a:spcBef>
              <a:buClr>
                <a:schemeClr val="bg2"/>
              </a:buClr>
              <a:buFont typeface="Wingdings" panose="05000000000000000000" pitchFamily="2" charset="2"/>
              <a:buChar char="§"/>
            </a:pPr>
            <a:r>
              <a:rPr lang="en-US" sz="1600" dirty="0">
                <a:solidFill>
                  <a:schemeClr val="bg1">
                    <a:lumMod val="75000"/>
                  </a:schemeClr>
                </a:solidFill>
              </a:rPr>
              <a:t>Dry eyes</a:t>
            </a:r>
          </a:p>
          <a:p>
            <a:endParaRPr lang="en-US" sz="1600" b="1" dirty="0">
              <a:solidFill>
                <a:schemeClr val="bg2"/>
              </a:solidFill>
              <a:latin typeface="+mj-lt"/>
            </a:endParaRPr>
          </a:p>
        </p:txBody>
      </p:sp>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a:prstGeom prst="rect">
            <a:avLst/>
          </a:prstGeom>
        </p:spPr>
        <p:txBody>
          <a:bodyPr anchor="ctr">
            <a:normAutofit/>
          </a:bodyPr>
          <a:lstStyle/>
          <a:p>
            <a:r>
              <a:rPr lang="en-US" dirty="0"/>
              <a:t>BACKGROUND</a:t>
            </a:r>
            <a:endParaRPr lang="ru-RU" dirty="0"/>
          </a:p>
        </p:txBody>
      </p:sp>
    </p:spTree>
    <p:extLst>
      <p:ext uri="{BB962C8B-B14F-4D97-AF65-F5344CB8AC3E}">
        <p14:creationId xmlns:p14="http://schemas.microsoft.com/office/powerpoint/2010/main" val="1690650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10"/>
          </p:nvPr>
        </p:nvSpPr>
        <p:spPr>
          <a:prstGeom prst="rect">
            <a:avLst/>
          </a:prstGeom>
        </p:spPr>
        <p:txBody>
          <a:bodyPr anchor="ctr">
            <a:normAutofit/>
          </a:bodyPr>
          <a:lstStyle/>
          <a:p>
            <a:pPr>
              <a:spcAft>
                <a:spcPts val="600"/>
              </a:spcAft>
            </a:pPr>
            <a:fld id="{D495E168-DA5E-4888-8D8A-92B118324C14}" type="slidenum">
              <a:rPr lang="ru-RU" smtClean="0"/>
              <a:pPr>
                <a:spcAft>
                  <a:spcPts val="600"/>
                </a:spcAft>
              </a:pPr>
              <a:t>5</a:t>
            </a:fld>
            <a:endParaRPr lang="ru-RU"/>
          </a:p>
        </p:txBody>
      </p:sp>
      <p:sp>
        <p:nvSpPr>
          <p:cNvPr id="6" name="Text Placeholder 5">
            <a:extLst>
              <a:ext uri="{FF2B5EF4-FFF2-40B4-BE49-F238E27FC236}">
                <a16:creationId xmlns:a16="http://schemas.microsoft.com/office/drawing/2014/main" id="{32AE43E3-E3DE-481E-9B87-7B1F8783A606}"/>
              </a:ext>
            </a:extLst>
          </p:cNvPr>
          <p:cNvSpPr>
            <a:spLocks noGrp="1"/>
          </p:cNvSpPr>
          <p:nvPr>
            <p:ph type="body" idx="1"/>
          </p:nvPr>
        </p:nvSpPr>
        <p:spPr>
          <a:xfrm>
            <a:off x="774031" y="2155094"/>
            <a:ext cx="9306839" cy="454353"/>
          </a:xfrm>
          <a:prstGeom prst="rect">
            <a:avLst/>
          </a:prstGeom>
        </p:spPr>
        <p:txBody>
          <a:bodyPr>
            <a:noAutofit/>
          </a:bodyPr>
          <a:lstStyle/>
          <a:p>
            <a:r>
              <a:rPr lang="en-US" sz="1800" dirty="0">
                <a:solidFill>
                  <a:schemeClr val="tx2"/>
                </a:solidFill>
                <a:latin typeface="+mn-lt"/>
              </a:rPr>
              <a:t>The most common remedy to this problem is blue light blocking glasses – an analog, static, tinted solution</a:t>
            </a:r>
          </a:p>
        </p:txBody>
      </p:sp>
      <p:sp>
        <p:nvSpPr>
          <p:cNvPr id="7" name="Text Placeholder 6">
            <a:extLst>
              <a:ext uri="{FF2B5EF4-FFF2-40B4-BE49-F238E27FC236}">
                <a16:creationId xmlns:a16="http://schemas.microsoft.com/office/drawing/2014/main" id="{CAFFFF2B-5F9C-4885-A17D-17DFF77B6D5B}"/>
              </a:ext>
            </a:extLst>
          </p:cNvPr>
          <p:cNvSpPr>
            <a:spLocks noGrp="1"/>
          </p:cNvSpPr>
          <p:nvPr>
            <p:ph type="body" sz="quarter" idx="20"/>
          </p:nvPr>
        </p:nvSpPr>
        <p:spPr>
          <a:xfrm>
            <a:off x="788825" y="2814261"/>
            <a:ext cx="11073008" cy="3712433"/>
          </a:xfrm>
        </p:spPr>
        <p:txBody>
          <a:bodyPr>
            <a:normAutofit fontScale="85000" lnSpcReduction="20000"/>
          </a:bodyPr>
          <a:lstStyle/>
          <a:p>
            <a:r>
              <a:rPr lang="en-US" sz="1900" dirty="0"/>
              <a:t>90% of Americans use a digital display for 2 or more hours each day </a:t>
            </a:r>
            <a:r>
              <a:rPr lang="en-US" sz="1900" baseline="30000" dirty="0"/>
              <a:t>1</a:t>
            </a:r>
          </a:p>
          <a:p>
            <a:endParaRPr lang="en-US" sz="1900" baseline="30000" dirty="0"/>
          </a:p>
          <a:p>
            <a:r>
              <a:rPr lang="en-US" sz="1900" dirty="0"/>
              <a:t>65% of Americans report experiencing symptoms of digital eye strain </a:t>
            </a:r>
            <a:r>
              <a:rPr lang="en-US" sz="1900" baseline="30000" dirty="0"/>
              <a:t>1</a:t>
            </a:r>
          </a:p>
          <a:p>
            <a:pPr lvl="1"/>
            <a:r>
              <a:rPr lang="en-US" sz="1900" dirty="0"/>
              <a:t>35 % Eye strain</a:t>
            </a:r>
          </a:p>
          <a:p>
            <a:pPr lvl="1"/>
            <a:r>
              <a:rPr lang="en-US" sz="1900" dirty="0"/>
              <a:t>25% Headache</a:t>
            </a:r>
          </a:p>
          <a:p>
            <a:pPr lvl="1"/>
            <a:r>
              <a:rPr lang="en-US" sz="1900" dirty="0"/>
              <a:t>25% Blurred vision</a:t>
            </a:r>
          </a:p>
          <a:p>
            <a:pPr lvl="1"/>
            <a:r>
              <a:rPr lang="en-US" sz="1900" dirty="0"/>
              <a:t>24% dry eyes</a:t>
            </a:r>
          </a:p>
          <a:p>
            <a:pPr lvl="1"/>
            <a:endParaRPr lang="en-US" sz="1900" dirty="0"/>
          </a:p>
          <a:p>
            <a:r>
              <a:rPr lang="en-US" sz="1900" dirty="0"/>
              <a:t>73% of adults under 30 experience these symptoms, suggesting a generational trend </a:t>
            </a:r>
            <a:r>
              <a:rPr lang="en-US" sz="1900" baseline="30000" dirty="0"/>
              <a:t>1</a:t>
            </a:r>
          </a:p>
          <a:p>
            <a:endParaRPr lang="en-US" sz="1900" baseline="30000" dirty="0"/>
          </a:p>
          <a:p>
            <a:r>
              <a:rPr lang="en-US" sz="1900" dirty="0"/>
              <a:t>Young children are more susceptible to blue light symptoms because their eyes are more transparent </a:t>
            </a:r>
            <a:r>
              <a:rPr lang="en-US" sz="1900" baseline="30000" dirty="0"/>
              <a:t>1</a:t>
            </a:r>
          </a:p>
          <a:p>
            <a:endParaRPr lang="en-US" sz="1900" baseline="30000" dirty="0"/>
          </a:p>
          <a:p>
            <a:r>
              <a:rPr lang="en-US" sz="1900" dirty="0"/>
              <a:t>8.4 million people worldwide have age-related macular degeneration (AMD).  Treatment costs $8000+ per year. </a:t>
            </a:r>
            <a:r>
              <a:rPr lang="en-US" sz="1900" baseline="30000" dirty="0"/>
              <a:t>2</a:t>
            </a:r>
          </a:p>
          <a:p>
            <a:endParaRPr lang="en-US" sz="1900" baseline="30000" dirty="0"/>
          </a:p>
          <a:p>
            <a:r>
              <a:rPr lang="en-US" sz="1900" dirty="0"/>
              <a:t>Global market size of blue light blocking glasses will increase to $ 27 million by 2024, from $ 18 million today </a:t>
            </a:r>
            <a:r>
              <a:rPr lang="en-US" sz="1900" baseline="30000" dirty="0"/>
              <a:t>3</a:t>
            </a:r>
          </a:p>
          <a:p>
            <a:endParaRPr lang="en-US" dirty="0"/>
          </a:p>
        </p:txBody>
      </p:sp>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a:prstGeom prst="rect">
            <a:avLst/>
          </a:prstGeom>
        </p:spPr>
        <p:txBody>
          <a:bodyPr anchor="ctr">
            <a:noAutofit/>
          </a:bodyPr>
          <a:lstStyle/>
          <a:p>
            <a:r>
              <a:rPr lang="en-US" dirty="0"/>
              <a:t>MARKET INFORMATION</a:t>
            </a:r>
            <a:endParaRPr lang="ru-RU" dirty="0"/>
          </a:p>
        </p:txBody>
      </p:sp>
    </p:spTree>
    <p:extLst>
      <p:ext uri="{BB962C8B-B14F-4D97-AF65-F5344CB8AC3E}">
        <p14:creationId xmlns:p14="http://schemas.microsoft.com/office/powerpoint/2010/main" val="151536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p:txBody>
          <a:bodyPr/>
          <a:lstStyle/>
          <a:p>
            <a:r>
              <a:rPr lang="en-US" dirty="0"/>
              <a:t>PROBLEM</a:t>
            </a:r>
            <a:endParaRPr lang="ru-RU" dirty="0"/>
          </a:p>
        </p:txBody>
      </p:sp>
      <p:sp>
        <p:nvSpPr>
          <p:cNvPr id="6" name="Text Placeholder 5">
            <a:extLst>
              <a:ext uri="{FF2B5EF4-FFF2-40B4-BE49-F238E27FC236}">
                <a16:creationId xmlns:a16="http://schemas.microsoft.com/office/drawing/2014/main" id="{32AE43E3-E3DE-481E-9B87-7B1F8783A606}"/>
              </a:ext>
            </a:extLst>
          </p:cNvPr>
          <p:cNvSpPr>
            <a:spLocks noGrp="1"/>
          </p:cNvSpPr>
          <p:nvPr>
            <p:ph type="body" sz="quarter" idx="13"/>
          </p:nvPr>
        </p:nvSpPr>
        <p:spPr/>
        <p:txBody>
          <a:bodyPr>
            <a:normAutofit fontScale="92500" lnSpcReduction="20000"/>
          </a:bodyPr>
          <a:lstStyle/>
          <a:p>
            <a:r>
              <a:rPr lang="en-US" dirty="0"/>
              <a:t>An increasingly digital world increases the body’s exposure to harmful blue light</a:t>
            </a:r>
            <a:endParaRPr lang="ru-RU" dirty="0"/>
          </a:p>
        </p:txBody>
      </p:sp>
      <p:sp>
        <p:nvSpPr>
          <p:cNvPr id="4" name="Text Placeholder 3">
            <a:extLst>
              <a:ext uri="{FF2B5EF4-FFF2-40B4-BE49-F238E27FC236}">
                <a16:creationId xmlns:a16="http://schemas.microsoft.com/office/drawing/2014/main" id="{A88F02AC-2ACE-4B6E-9181-99EBB08906BB}"/>
              </a:ext>
            </a:extLst>
          </p:cNvPr>
          <p:cNvSpPr>
            <a:spLocks noGrp="1"/>
          </p:cNvSpPr>
          <p:nvPr>
            <p:ph type="body" sz="quarter" idx="15"/>
          </p:nvPr>
        </p:nvSpPr>
        <p:spPr/>
        <p:txBody>
          <a:bodyPr>
            <a:noAutofit/>
          </a:bodyPr>
          <a:lstStyle/>
          <a:p>
            <a:r>
              <a:rPr lang="en-US" sz="1600" dirty="0"/>
              <a:t>Blue light is emitted in different quantities from a variety of sources</a:t>
            </a:r>
          </a:p>
          <a:p>
            <a:endParaRPr lang="en-US" sz="1600" dirty="0"/>
          </a:p>
          <a:p>
            <a:r>
              <a:rPr lang="en-US" sz="1600" dirty="0"/>
              <a:t>If you are unable to track and reduce exposure over time, it can cause short term and long-term damage to your eyes</a:t>
            </a:r>
          </a:p>
          <a:p>
            <a:endParaRPr lang="en-US" sz="1600" dirty="0"/>
          </a:p>
          <a:p>
            <a:endParaRPr lang="en-US" sz="1600" dirty="0"/>
          </a:p>
          <a:p>
            <a:endParaRPr lang="en-US" sz="1600" dirty="0"/>
          </a:p>
        </p:txBody>
      </p:sp>
      <p:pic>
        <p:nvPicPr>
          <p:cNvPr id="14" name="Picture Placeholder 13" descr="Futuristic Design Office Building Against Clear Sky">
            <a:extLst>
              <a:ext uri="{FF2B5EF4-FFF2-40B4-BE49-F238E27FC236}">
                <a16:creationId xmlns:a16="http://schemas.microsoft.com/office/drawing/2014/main" id="{1E9B5A50-F85D-49E6-9C85-597319470577}"/>
              </a:ext>
            </a:extLst>
          </p:cNvPr>
          <p:cNvPicPr>
            <a:picLocks noGrp="1" noChangeAspect="1"/>
          </p:cNvPicPr>
          <p:nvPr>
            <p:ph type="pic" sz="quarter" idx="16"/>
          </p:nvPr>
        </p:nvPicPr>
        <p:blipFill rotWithShape="1">
          <a:blip r:embed="rId3"/>
          <a:srcRect l="17163" t="7596" r="21154"/>
          <a:stretch/>
        </p:blipFill>
        <p:spPr>
          <a:xfrm>
            <a:off x="5519738" y="0"/>
            <a:ext cx="6103621" cy="6858000"/>
          </a:xfrm>
        </p:spPr>
      </p:pic>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10"/>
          </p:nvPr>
        </p:nvSpPr>
        <p:spPr/>
        <p:txBody>
          <a:bodyPr/>
          <a:lstStyle/>
          <a:p>
            <a:fld id="{D495E168-DA5E-4888-8D8A-92B118324C14}" type="slidenum">
              <a:rPr lang="ru-RU" smtClean="0"/>
              <a:pPr/>
              <a:t>6</a:t>
            </a:fld>
            <a:endParaRPr lang="ru-RU" dirty="0"/>
          </a:p>
        </p:txBody>
      </p:sp>
    </p:spTree>
    <p:extLst>
      <p:ext uri="{BB962C8B-B14F-4D97-AF65-F5344CB8AC3E}">
        <p14:creationId xmlns:p14="http://schemas.microsoft.com/office/powerpoint/2010/main" val="2655792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Futuristic Design Office Building Against Clear Sky">
            <a:extLst>
              <a:ext uri="{FF2B5EF4-FFF2-40B4-BE49-F238E27FC236}">
                <a16:creationId xmlns:a16="http://schemas.microsoft.com/office/drawing/2014/main" id="{BD519751-E686-4F24-9C8F-C439D8581B8C}"/>
              </a:ext>
            </a:extLst>
          </p:cNvPr>
          <p:cNvPicPr>
            <a:picLocks noGrp="1" noChangeAspect="1"/>
          </p:cNvPicPr>
          <p:nvPr>
            <p:ph type="pic" sz="quarter" idx="16"/>
          </p:nvPr>
        </p:nvPicPr>
        <p:blipFill rotWithShape="1">
          <a:blip r:embed="rId3"/>
          <a:srcRect l="10743" t="17230" r="27972"/>
          <a:stretch/>
        </p:blipFill>
        <p:spPr>
          <a:xfrm>
            <a:off x="0" y="404811"/>
            <a:ext cx="6108872" cy="5485128"/>
          </a:xfrm>
        </p:spPr>
      </p:pic>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p:txBody>
          <a:bodyPr/>
          <a:lstStyle/>
          <a:p>
            <a:r>
              <a:rPr lang="en-US" dirty="0"/>
              <a:t>SOLUTION</a:t>
            </a:r>
            <a:endParaRPr lang="ru-RU" dirty="0"/>
          </a:p>
        </p:txBody>
      </p:sp>
      <p:sp>
        <p:nvSpPr>
          <p:cNvPr id="6" name="Text Placeholder 5">
            <a:extLst>
              <a:ext uri="{FF2B5EF4-FFF2-40B4-BE49-F238E27FC236}">
                <a16:creationId xmlns:a16="http://schemas.microsoft.com/office/drawing/2014/main" id="{E7292DFE-EBA3-4DB2-A2C7-1810115565E7}"/>
              </a:ext>
            </a:extLst>
          </p:cNvPr>
          <p:cNvSpPr>
            <a:spLocks noGrp="1"/>
          </p:cNvSpPr>
          <p:nvPr>
            <p:ph type="body" sz="quarter" idx="13"/>
          </p:nvPr>
        </p:nvSpPr>
        <p:spPr/>
        <p:txBody>
          <a:bodyPr>
            <a:normAutofit fontScale="92500" lnSpcReduction="20000"/>
          </a:bodyPr>
          <a:lstStyle/>
          <a:p>
            <a:r>
              <a:rPr lang="en-US" dirty="0"/>
              <a:t>BLT shields eyes from blue light exposure while keeping user in control</a:t>
            </a:r>
            <a:endParaRPr lang="ru-RU" dirty="0"/>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a:xfrm>
            <a:off x="6881205" y="3090572"/>
            <a:ext cx="4949628" cy="3177469"/>
          </a:xfrm>
        </p:spPr>
        <p:txBody>
          <a:bodyPr>
            <a:normAutofit fontScale="92500" lnSpcReduction="20000"/>
          </a:bodyPr>
          <a:lstStyle/>
          <a:p>
            <a:r>
              <a:rPr lang="en-US" sz="1600" dirty="0"/>
              <a:t>Our glasses enable you to monitor your total exposure to blue light from various sources </a:t>
            </a:r>
          </a:p>
          <a:p>
            <a:endParaRPr lang="en-US" sz="1600" dirty="0"/>
          </a:p>
          <a:p>
            <a:r>
              <a:rPr lang="en-US" sz="1600" dirty="0"/>
              <a:t>Keeps you informed on how long and when you were exposed to blue light</a:t>
            </a:r>
          </a:p>
          <a:p>
            <a:endParaRPr lang="en-US" sz="1600" dirty="0"/>
          </a:p>
          <a:p>
            <a:r>
              <a:rPr lang="en-US" sz="1600" dirty="0"/>
              <a:t>With available data </a:t>
            </a:r>
          </a:p>
          <a:p>
            <a:pPr marL="637200" lvl="2" indent="-180000">
              <a:spcBef>
                <a:spcPts val="600"/>
              </a:spcBef>
              <a:buClr>
                <a:schemeClr val="bg2"/>
              </a:buClr>
              <a:buFont typeface="Wingdings" panose="05000000000000000000" pitchFamily="2" charset="2"/>
              <a:buChar char="§"/>
            </a:pPr>
            <a:r>
              <a:rPr lang="en-US" sz="1600" dirty="0">
                <a:solidFill>
                  <a:schemeClr val="bg1">
                    <a:lumMod val="75000"/>
                  </a:schemeClr>
                </a:solidFill>
              </a:rPr>
              <a:t>Identify blue light sources user is exposed to</a:t>
            </a:r>
          </a:p>
          <a:p>
            <a:pPr marL="637200" lvl="2" indent="-180000">
              <a:spcBef>
                <a:spcPts val="600"/>
              </a:spcBef>
              <a:buClr>
                <a:schemeClr val="bg2"/>
              </a:buClr>
              <a:buFont typeface="Wingdings" panose="05000000000000000000" pitchFamily="2" charset="2"/>
              <a:buChar char="§"/>
            </a:pPr>
            <a:r>
              <a:rPr lang="en-US" sz="1600" dirty="0">
                <a:solidFill>
                  <a:schemeClr val="bg1">
                    <a:lumMod val="75000"/>
                  </a:schemeClr>
                </a:solidFill>
              </a:rPr>
              <a:t>Control all users personal blue light emitting devices when overexposure is detected</a:t>
            </a:r>
          </a:p>
          <a:p>
            <a:endParaRPr lang="en-US" sz="1600" dirty="0"/>
          </a:p>
          <a:p>
            <a:r>
              <a:rPr lang="en-US" sz="1600" dirty="0"/>
              <a:t>In the future, with advances in lens technology,  can dynamically adjust lens polarization when overexposure to blue light is detected, with the option to manually override for color-sensitive work </a:t>
            </a:r>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7</a:t>
            </a:fld>
            <a:endParaRPr lang="ru-RU" dirty="0"/>
          </a:p>
        </p:txBody>
      </p:sp>
    </p:spTree>
    <p:extLst>
      <p:ext uri="{BB962C8B-B14F-4D97-AF65-F5344CB8AC3E}">
        <p14:creationId xmlns:p14="http://schemas.microsoft.com/office/powerpoint/2010/main" val="2481611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10"/>
          </p:nvPr>
        </p:nvSpPr>
        <p:spPr>
          <a:prstGeom prst="rect">
            <a:avLst/>
          </a:prstGeo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495E168-DA5E-4888-8D8A-92B118324C14}" type="slidenum">
              <a:rPr kumimoji="0" lang="ru-RU" sz="1400" b="0" i="0" u="none" strike="noStrike" kern="1200" cap="none" spc="0" normalizeH="0" baseline="0" noProof="0" smtClean="0">
                <a:ln>
                  <a:noFill/>
                </a:ln>
                <a:solidFill>
                  <a:srgbClr val="FFCD00"/>
                </a:solidFill>
                <a:effectLst/>
                <a:uLnTx/>
                <a:uFillTx/>
                <a:latin typeface="Lucida Grande"/>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ru-RU" sz="1400" b="0" i="0" u="none" strike="noStrike" kern="1200" cap="none" spc="0" normalizeH="0" baseline="0" noProof="0">
              <a:ln>
                <a:noFill/>
              </a:ln>
              <a:solidFill>
                <a:srgbClr val="FFCD00"/>
              </a:solidFill>
              <a:effectLst/>
              <a:uLnTx/>
              <a:uFillTx/>
              <a:latin typeface="Lucida Grande"/>
              <a:ea typeface="+mn-ea"/>
              <a:cs typeface="+mn-cs"/>
            </a:endParaRPr>
          </a:p>
        </p:txBody>
      </p:sp>
      <p:sp>
        <p:nvSpPr>
          <p:cNvPr id="6" name="Text Placeholder 5">
            <a:extLst>
              <a:ext uri="{FF2B5EF4-FFF2-40B4-BE49-F238E27FC236}">
                <a16:creationId xmlns:a16="http://schemas.microsoft.com/office/drawing/2014/main" id="{32AE43E3-E3DE-481E-9B87-7B1F8783A606}"/>
              </a:ext>
            </a:extLst>
          </p:cNvPr>
          <p:cNvSpPr>
            <a:spLocks noGrp="1"/>
          </p:cNvSpPr>
          <p:nvPr>
            <p:ph type="body" idx="1"/>
          </p:nvPr>
        </p:nvSpPr>
        <p:spPr>
          <a:xfrm>
            <a:off x="774031" y="2091167"/>
            <a:ext cx="4365625" cy="454353"/>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r>
              <a:rPr lang="en-US" sz="1800" dirty="0">
                <a:solidFill>
                  <a:schemeClr val="tx2"/>
                </a:solidFill>
                <a:latin typeface="+mn-lt"/>
              </a:rPr>
              <a:t>Most blue light blocking glasses are static and have tinted lenses and are somewhat expensive. </a:t>
            </a:r>
          </a:p>
          <a:p>
            <a:pPr marL="285750" indent="-285750">
              <a:buFont typeface="Arial" panose="020B0604020202020204" pitchFamily="34" charset="0"/>
              <a:buChar char="•"/>
            </a:pPr>
            <a:endParaRPr lang="en-US" sz="1800" dirty="0">
              <a:solidFill>
                <a:schemeClr val="tx2"/>
              </a:solidFill>
              <a:latin typeface="+mn-lt"/>
            </a:endParaRPr>
          </a:p>
          <a:p>
            <a:pPr marL="285750" indent="-285750">
              <a:buFont typeface="Arial" panose="020B0604020202020204" pitchFamily="34" charset="0"/>
              <a:buChar char="•"/>
            </a:pPr>
            <a:r>
              <a:rPr lang="en-US" sz="1800" dirty="0">
                <a:solidFill>
                  <a:schemeClr val="tx2"/>
                </a:solidFill>
                <a:latin typeface="+mn-lt"/>
              </a:rPr>
              <a:t>Most blue-light reduction exposure technologies are free, but only work on a single device and are time (not exposure) based.</a:t>
            </a:r>
          </a:p>
          <a:p>
            <a:pPr marL="285750" indent="-285750">
              <a:buFont typeface="Arial" panose="020B0604020202020204" pitchFamily="34" charset="0"/>
              <a:buChar char="•"/>
            </a:pPr>
            <a:endParaRPr lang="en-US" sz="1800" dirty="0">
              <a:solidFill>
                <a:schemeClr val="tx2"/>
              </a:solidFill>
              <a:latin typeface="+mn-lt"/>
            </a:endParaRPr>
          </a:p>
          <a:p>
            <a:pPr marL="285750" indent="-285750">
              <a:buFont typeface="Arial" panose="020B0604020202020204" pitchFamily="34" charset="0"/>
              <a:buChar char="•"/>
            </a:pPr>
            <a:r>
              <a:rPr lang="en-US" sz="1800" dirty="0">
                <a:solidFill>
                  <a:schemeClr val="tx2"/>
                </a:solidFill>
                <a:latin typeface="+mn-lt"/>
              </a:rPr>
              <a:t>Does not provide accurate exposure data and user not in full control</a:t>
            </a:r>
          </a:p>
        </p:txBody>
      </p:sp>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a:prstGeom prst="rect">
            <a:avLst/>
          </a:prstGeom>
        </p:spPr>
        <p:txBody>
          <a:bodyPr anchor="ctr">
            <a:normAutofit/>
          </a:bodyPr>
          <a:lstStyle/>
          <a:p>
            <a:r>
              <a:rPr lang="en-US" dirty="0"/>
              <a:t>COMPETITION</a:t>
            </a:r>
            <a:endParaRPr lang="ru-RU" dirty="0"/>
          </a:p>
        </p:txBody>
      </p:sp>
      <p:graphicFrame>
        <p:nvGraphicFramePr>
          <p:cNvPr id="14" name="Table Placeholder 6">
            <a:extLst>
              <a:ext uri="{FF2B5EF4-FFF2-40B4-BE49-F238E27FC236}">
                <a16:creationId xmlns:a16="http://schemas.microsoft.com/office/drawing/2014/main" id="{03D511F8-169B-44CB-9A08-74DD1A3CDD7A}"/>
              </a:ext>
            </a:extLst>
          </p:cNvPr>
          <p:cNvGraphicFramePr>
            <a:graphicFrameLocks/>
          </p:cNvGraphicFramePr>
          <p:nvPr>
            <p:extLst>
              <p:ext uri="{D42A27DB-BD31-4B8C-83A1-F6EECF244321}">
                <p14:modId xmlns:p14="http://schemas.microsoft.com/office/powerpoint/2010/main" val="4135248482"/>
              </p:ext>
            </p:extLst>
          </p:nvPr>
        </p:nvGraphicFramePr>
        <p:xfrm>
          <a:off x="5429694" y="707213"/>
          <a:ext cx="6359184" cy="5560828"/>
        </p:xfrm>
        <a:graphic>
          <a:graphicData uri="http://schemas.openxmlformats.org/drawingml/2006/table">
            <a:tbl>
              <a:tblPr firstRow="1" bandRow="1">
                <a:tableStyleId>{284E427A-3D55-4303-BF80-6455036E1DE7}</a:tableStyleId>
              </a:tblPr>
              <a:tblGrid>
                <a:gridCol w="1574127">
                  <a:extLst>
                    <a:ext uri="{9D8B030D-6E8A-4147-A177-3AD203B41FA5}">
                      <a16:colId xmlns:a16="http://schemas.microsoft.com/office/drawing/2014/main" val="3380805304"/>
                    </a:ext>
                  </a:extLst>
                </a:gridCol>
                <a:gridCol w="1466952">
                  <a:extLst>
                    <a:ext uri="{9D8B030D-6E8A-4147-A177-3AD203B41FA5}">
                      <a16:colId xmlns:a16="http://schemas.microsoft.com/office/drawing/2014/main" val="2052351992"/>
                    </a:ext>
                  </a:extLst>
                </a:gridCol>
                <a:gridCol w="3318105">
                  <a:extLst>
                    <a:ext uri="{9D8B030D-6E8A-4147-A177-3AD203B41FA5}">
                      <a16:colId xmlns:a16="http://schemas.microsoft.com/office/drawing/2014/main" val="3602576919"/>
                    </a:ext>
                  </a:extLst>
                </a:gridCol>
              </a:tblGrid>
              <a:tr h="653303">
                <a:tc>
                  <a:txBody>
                    <a:bodyPr/>
                    <a:lstStyle/>
                    <a:p>
                      <a:pPr marL="0" algn="ctr" defTabSz="914400" rtl="0" eaLnBrk="1" latinLnBrk="0" hangingPunct="1"/>
                      <a:r>
                        <a:rPr lang="en-US" sz="1600" b="1" kern="1200" dirty="0">
                          <a:solidFill>
                            <a:schemeClr val="tx1"/>
                          </a:solidFill>
                          <a:latin typeface="+mj-lt"/>
                          <a:ea typeface="+mn-ea"/>
                          <a:cs typeface="+mn-cs"/>
                        </a:rPr>
                        <a:t>Company</a:t>
                      </a:r>
                      <a:endParaRPr lang="ru-RU" sz="1600" b="1" kern="1200" dirty="0">
                        <a:solidFill>
                          <a:schemeClr val="tx1"/>
                        </a:solidFill>
                        <a:latin typeface="+mj-lt"/>
                        <a:ea typeface="+mn-ea"/>
                        <a:cs typeface="+mn-cs"/>
                      </a:endParaRPr>
                    </a:p>
                  </a:txBody>
                  <a:tcP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r>
                        <a:rPr lang="en-US" sz="1600" b="1" kern="1200" dirty="0">
                          <a:solidFill>
                            <a:schemeClr val="tx1"/>
                          </a:solidFill>
                          <a:latin typeface="+mj-lt"/>
                          <a:ea typeface="+mn-ea"/>
                          <a:cs typeface="+mn-cs"/>
                        </a:rPr>
                        <a:t>Starting Price</a:t>
                      </a:r>
                    </a:p>
                  </a:txBody>
                  <a:tcPr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algn="ctr" defTabSz="914400" rtl="0" eaLnBrk="1" latinLnBrk="0" hangingPunct="1"/>
                      <a:r>
                        <a:rPr lang="en-US" sz="1600" b="1" kern="1200" dirty="0">
                          <a:solidFill>
                            <a:schemeClr val="tx1"/>
                          </a:solidFill>
                          <a:latin typeface="+mj-lt"/>
                          <a:ea typeface="+mn-ea"/>
                          <a:cs typeface="+mn-cs"/>
                        </a:rPr>
                        <a:t>Features</a:t>
                      </a:r>
                    </a:p>
                  </a:txBody>
                  <a:tcPr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10103179"/>
                  </a:ext>
                </a:extLst>
              </a:tr>
              <a:tr h="864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2"/>
                          </a:solidFill>
                          <a:latin typeface="+mj-lt"/>
                          <a:ea typeface="+mn-ea"/>
                          <a:cs typeface="+mn-cs"/>
                        </a:rPr>
                        <a:t>LensCrafters</a:t>
                      </a:r>
                      <a:r>
                        <a:rPr lang="en-US" sz="1600" b="0" kern="1200" baseline="30000" dirty="0">
                          <a:solidFill>
                            <a:schemeClr val="tx2"/>
                          </a:solidFill>
                          <a:latin typeface="+mj-lt"/>
                          <a:ea typeface="+mn-ea"/>
                          <a:cs typeface="+mn-cs"/>
                        </a:rPr>
                        <a:t>1</a:t>
                      </a:r>
                    </a:p>
                  </a:txBody>
                  <a:tcPr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chemeClr val="accent1">
                        <a:alpha val="95000"/>
                      </a:schemeClr>
                    </a:solidFill>
                  </a:tcPr>
                </a:tc>
                <a:tc>
                  <a:txBody>
                    <a:bodyPr/>
                    <a:lstStyle/>
                    <a:p>
                      <a:pPr marL="0" algn="r" defTabSz="914400" rtl="0" eaLnBrk="1" latinLnBrk="0" hangingPunct="1"/>
                      <a:r>
                        <a:rPr lang="en-US" sz="1600" i="0" kern="1200" dirty="0">
                          <a:solidFill>
                            <a:schemeClr val="bg1">
                              <a:lumMod val="75000"/>
                            </a:schemeClr>
                          </a:solidFill>
                          <a:latin typeface="+mn-lt"/>
                          <a:ea typeface="+mn-ea"/>
                          <a:cs typeface="+mn-cs"/>
                        </a:rPr>
                        <a:t>$50 additional</a:t>
                      </a:r>
                      <a:endParaRPr lang="ru-RU" sz="1600" i="0" kern="1200" dirty="0">
                        <a:solidFill>
                          <a:schemeClr val="bg1">
                            <a:lumMod val="75000"/>
                          </a:schemeClr>
                        </a:solidFill>
                        <a:latin typeface="+mn-lt"/>
                        <a:ea typeface="+mn-ea"/>
                        <a:cs typeface="+mn-cs"/>
                      </a:endParaRPr>
                    </a:p>
                  </a:txBody>
                  <a:tcPr marL="92013" marR="92013"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chemeClr val="accent6">
                        <a:alpha val="95000"/>
                      </a:schemeClr>
                    </a:solidFill>
                  </a:tcPr>
                </a:tc>
                <a:tc>
                  <a:txBody>
                    <a:bodyPr/>
                    <a:lstStyle/>
                    <a:p>
                      <a:pPr marL="0" indent="0" algn="l" defTabSz="914400" rtl="0" eaLnBrk="1" latinLnBrk="0" hangingPunct="1">
                        <a:buFont typeface="Arial" panose="020B0604020202020204" pitchFamily="34" charset="0"/>
                        <a:buNone/>
                      </a:pPr>
                      <a:r>
                        <a:rPr lang="en-US" sz="1600" i="0" kern="1200" dirty="0">
                          <a:solidFill>
                            <a:schemeClr val="bg1">
                              <a:lumMod val="75000"/>
                            </a:schemeClr>
                          </a:solidFill>
                          <a:latin typeface="+mn-lt"/>
                          <a:ea typeface="+mn-ea"/>
                          <a:cs typeface="+mn-cs"/>
                        </a:rPr>
                        <a:t>Blue light blocking lens coating – add on after purchasing frames/ lenses</a:t>
                      </a:r>
                    </a:p>
                  </a:txBody>
                  <a:tcPr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chemeClr val="accent6">
                        <a:alpha val="95000"/>
                      </a:schemeClr>
                    </a:solidFill>
                  </a:tcPr>
                </a:tc>
                <a:extLst>
                  <a:ext uri="{0D108BD9-81ED-4DB2-BD59-A6C34878D82A}">
                    <a16:rowId xmlns:a16="http://schemas.microsoft.com/office/drawing/2014/main" val="4026098780"/>
                  </a:ext>
                </a:extLst>
              </a:tr>
              <a:tr h="1321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2"/>
                          </a:solidFill>
                          <a:latin typeface="+mj-lt"/>
                          <a:ea typeface="+mn-ea"/>
                          <a:cs typeface="+mn-cs"/>
                        </a:rPr>
                        <a:t>Felix Gray</a:t>
                      </a:r>
                      <a:r>
                        <a:rPr lang="en-US" sz="1600" b="0" kern="1200" baseline="30000" dirty="0">
                          <a:solidFill>
                            <a:schemeClr val="tx2"/>
                          </a:solidFill>
                          <a:latin typeface="+mj-lt"/>
                          <a:ea typeface="+mn-ea"/>
                          <a:cs typeface="+mn-cs"/>
                        </a:rPr>
                        <a:t>2</a:t>
                      </a:r>
                    </a:p>
                  </a:txBody>
                  <a:tcPr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chemeClr val="accent1">
                        <a:alpha val="95000"/>
                      </a:schemeClr>
                    </a:solidFill>
                  </a:tcPr>
                </a:tc>
                <a:tc>
                  <a:txBody>
                    <a:bodyPr/>
                    <a:lstStyle/>
                    <a:p>
                      <a:pPr marL="0" algn="r" defTabSz="914400" rtl="0" eaLnBrk="1" latinLnBrk="0" hangingPunct="1"/>
                      <a:r>
                        <a:rPr lang="en-US" sz="1600" i="0" kern="1200" dirty="0">
                          <a:solidFill>
                            <a:schemeClr val="bg1">
                              <a:lumMod val="75000"/>
                            </a:schemeClr>
                          </a:solidFill>
                          <a:latin typeface="+mn-lt"/>
                          <a:ea typeface="+mn-ea"/>
                          <a:cs typeface="+mn-cs"/>
                        </a:rPr>
                        <a:t>$95</a:t>
                      </a:r>
                      <a:endParaRPr lang="ru-RU" sz="1600" i="0" kern="1200" dirty="0">
                        <a:solidFill>
                          <a:schemeClr val="bg1">
                            <a:lumMod val="75000"/>
                          </a:schemeClr>
                        </a:solidFill>
                        <a:latin typeface="+mn-lt"/>
                        <a:ea typeface="+mn-ea"/>
                        <a:cs typeface="+mn-cs"/>
                      </a:endParaRPr>
                    </a:p>
                  </a:txBody>
                  <a:tcPr marL="92013" marR="92013"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chemeClr val="accent6">
                        <a:alpha val="95000"/>
                      </a:schemeClr>
                    </a:solidFill>
                  </a:tcPr>
                </a:tc>
                <a:tc>
                  <a:txBody>
                    <a:bodyPr/>
                    <a:lstStyle/>
                    <a:p>
                      <a:pPr marL="0" indent="0" algn="l" defTabSz="914400" rtl="0" eaLnBrk="1" latinLnBrk="0" hangingPunct="1">
                        <a:buFont typeface="Arial" panose="020B0604020202020204" pitchFamily="34" charset="0"/>
                        <a:buNone/>
                      </a:pPr>
                      <a:r>
                        <a:rPr lang="en-US" sz="1600" i="0" kern="1200" dirty="0">
                          <a:solidFill>
                            <a:schemeClr val="bg1">
                              <a:lumMod val="75000"/>
                            </a:schemeClr>
                          </a:solidFill>
                          <a:latin typeface="+mn-lt"/>
                          <a:ea typeface="+mn-ea"/>
                          <a:cs typeface="+mn-cs"/>
                        </a:rPr>
                        <a:t>UV non-tinted antiglare professional glasses that block higher range of blue light spectrum</a:t>
                      </a:r>
                    </a:p>
                  </a:txBody>
                  <a:tcPr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chemeClr val="accent6">
                        <a:alpha val="95000"/>
                      </a:schemeClr>
                    </a:solidFill>
                  </a:tcPr>
                </a:tc>
                <a:extLst>
                  <a:ext uri="{0D108BD9-81ED-4DB2-BD59-A6C34878D82A}">
                    <a16:rowId xmlns:a16="http://schemas.microsoft.com/office/drawing/2014/main" val="3226073105"/>
                  </a:ext>
                </a:extLst>
              </a:tr>
              <a:tr h="9283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err="1">
                          <a:solidFill>
                            <a:schemeClr val="tx2"/>
                          </a:solidFill>
                          <a:latin typeface="+mj-lt"/>
                          <a:ea typeface="+mn-ea"/>
                          <a:cs typeface="+mn-cs"/>
                        </a:rPr>
                        <a:t>Warby</a:t>
                      </a:r>
                      <a:r>
                        <a:rPr lang="en-US" sz="1600" b="0" kern="1200" dirty="0">
                          <a:solidFill>
                            <a:schemeClr val="tx2"/>
                          </a:solidFill>
                          <a:latin typeface="+mj-lt"/>
                          <a:ea typeface="+mn-ea"/>
                          <a:cs typeface="+mn-cs"/>
                        </a:rPr>
                        <a:t> Parker</a:t>
                      </a:r>
                      <a:r>
                        <a:rPr lang="en-US" sz="1600" b="0" kern="1200" baseline="30000" dirty="0">
                          <a:solidFill>
                            <a:schemeClr val="tx2"/>
                          </a:solidFill>
                          <a:latin typeface="+mj-lt"/>
                          <a:ea typeface="+mn-ea"/>
                          <a:cs typeface="+mn-cs"/>
                        </a:rPr>
                        <a:t>3</a:t>
                      </a:r>
                    </a:p>
                  </a:txBody>
                  <a:tcPr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r" defTabSz="914400" rtl="0" eaLnBrk="1" latinLnBrk="0" hangingPunct="1"/>
                      <a:r>
                        <a:rPr lang="en-US" sz="1600" i="0" kern="1200" dirty="0">
                          <a:solidFill>
                            <a:schemeClr val="bg1">
                              <a:lumMod val="75000"/>
                            </a:schemeClr>
                          </a:solidFill>
                          <a:latin typeface="+mn-lt"/>
                          <a:ea typeface="+mn-ea"/>
                          <a:cs typeface="+mn-cs"/>
                        </a:rPr>
                        <a:t>$50 additional</a:t>
                      </a:r>
                      <a:endParaRPr lang="ru-RU" sz="1600" i="0" kern="1200" dirty="0">
                        <a:solidFill>
                          <a:schemeClr val="bg1">
                            <a:lumMod val="75000"/>
                          </a:schemeClr>
                        </a:solidFill>
                        <a:latin typeface="+mn-lt"/>
                        <a:ea typeface="+mn-ea"/>
                        <a:cs typeface="+mn-cs"/>
                      </a:endParaRPr>
                    </a:p>
                  </a:txBody>
                  <a:tcPr marL="92013" marR="92013"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0" kern="1200" dirty="0">
                          <a:solidFill>
                            <a:schemeClr val="bg1">
                              <a:lumMod val="75000"/>
                            </a:schemeClr>
                          </a:solidFill>
                          <a:latin typeface="+mn-lt"/>
                          <a:ea typeface="+mn-ea"/>
                          <a:cs typeface="+mn-cs"/>
                        </a:rPr>
                        <a:t>Blue light blocking lens coating – add on after purchasing frames/ lenses (total cost starts at $150)</a:t>
                      </a:r>
                    </a:p>
                  </a:txBody>
                  <a:tcPr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355085302"/>
                  </a:ext>
                </a:extLst>
              </a:tr>
              <a:tr h="864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2"/>
                          </a:solidFill>
                          <a:latin typeface="+mj-lt"/>
                          <a:ea typeface="+mn-ea"/>
                          <a:cs typeface="+mn-cs"/>
                        </a:rPr>
                        <a:t>Screen Monitor</a:t>
                      </a:r>
                    </a:p>
                  </a:txBody>
                  <a:tcPr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r" defTabSz="914400" rtl="0" eaLnBrk="1" latinLnBrk="0" hangingPunct="1"/>
                      <a:r>
                        <a:rPr lang="en-US" sz="1600" i="0" kern="1200" dirty="0">
                          <a:solidFill>
                            <a:schemeClr val="bg1">
                              <a:lumMod val="75000"/>
                            </a:schemeClr>
                          </a:solidFill>
                          <a:latin typeface="+mn-lt"/>
                          <a:ea typeface="+mn-ea"/>
                          <a:cs typeface="+mn-cs"/>
                        </a:rPr>
                        <a:t>Free</a:t>
                      </a:r>
                      <a:endParaRPr lang="ru-RU" sz="1600" i="0" kern="1200" dirty="0">
                        <a:solidFill>
                          <a:schemeClr val="bg1">
                            <a:lumMod val="75000"/>
                          </a:schemeClr>
                        </a:solidFill>
                        <a:latin typeface="+mn-lt"/>
                        <a:ea typeface="+mn-ea"/>
                        <a:cs typeface="+mn-cs"/>
                      </a:endParaRPr>
                    </a:p>
                  </a:txBody>
                  <a:tcPr marL="92013" marR="92013"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l" defTabSz="914400" rtl="0" eaLnBrk="1" latinLnBrk="0" hangingPunct="1"/>
                      <a:r>
                        <a:rPr lang="en-US" sz="1600" i="0" kern="1200" dirty="0">
                          <a:solidFill>
                            <a:schemeClr val="bg1">
                              <a:lumMod val="75000"/>
                            </a:schemeClr>
                          </a:solidFill>
                          <a:latin typeface="+mn-lt"/>
                          <a:ea typeface="+mn-ea"/>
                          <a:cs typeface="+mn-cs"/>
                        </a:rPr>
                        <a:t>Tracks screen time on PC and phones, and indirectly calculates blue light exposure</a:t>
                      </a:r>
                    </a:p>
                  </a:txBody>
                  <a:tcPr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678634803"/>
                  </a:ext>
                </a:extLst>
              </a:tr>
              <a:tr h="9283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2"/>
                          </a:solidFill>
                          <a:latin typeface="+mj-lt"/>
                          <a:ea typeface="+mn-ea"/>
                          <a:cs typeface="+mn-cs"/>
                        </a:rPr>
                        <a:t>Night Mode</a:t>
                      </a:r>
                    </a:p>
                  </a:txBody>
                  <a:tcPr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r" defTabSz="914400" rtl="0" eaLnBrk="1" latinLnBrk="0" hangingPunct="1"/>
                      <a:r>
                        <a:rPr lang="en-US" sz="1600" i="0" kern="1200" dirty="0">
                          <a:solidFill>
                            <a:schemeClr val="bg1">
                              <a:lumMod val="75000"/>
                            </a:schemeClr>
                          </a:solidFill>
                          <a:latin typeface="+mn-lt"/>
                          <a:ea typeface="+mn-ea"/>
                          <a:cs typeface="+mn-cs"/>
                        </a:rPr>
                        <a:t>Free</a:t>
                      </a:r>
                      <a:endParaRPr lang="ru-RU" sz="1600" i="0" kern="1200" dirty="0">
                        <a:solidFill>
                          <a:schemeClr val="bg1">
                            <a:lumMod val="75000"/>
                          </a:schemeClr>
                        </a:solidFill>
                        <a:latin typeface="+mn-lt"/>
                        <a:ea typeface="+mn-ea"/>
                        <a:cs typeface="+mn-cs"/>
                      </a:endParaRPr>
                    </a:p>
                  </a:txBody>
                  <a:tcPr marL="92013" marR="92013"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l" defTabSz="914400" rtl="0" eaLnBrk="1" latinLnBrk="0" hangingPunct="1"/>
                      <a:r>
                        <a:rPr lang="en-US" sz="1600" i="0" kern="1200" dirty="0">
                          <a:solidFill>
                            <a:schemeClr val="bg1">
                              <a:lumMod val="75000"/>
                            </a:schemeClr>
                          </a:solidFill>
                          <a:latin typeface="+mn-lt"/>
                          <a:ea typeface="+mn-ea"/>
                          <a:cs typeface="+mn-cs"/>
                        </a:rPr>
                        <a:t>Adapts PC and phone colors according to time of the day to limit blue light exposure at night</a:t>
                      </a:r>
                    </a:p>
                  </a:txBody>
                  <a:tcPr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937920812"/>
                  </a:ext>
                </a:extLst>
              </a:tr>
            </a:tbl>
          </a:graphicData>
        </a:graphic>
      </p:graphicFrame>
    </p:spTree>
    <p:extLst>
      <p:ext uri="{BB962C8B-B14F-4D97-AF65-F5344CB8AC3E}">
        <p14:creationId xmlns:p14="http://schemas.microsoft.com/office/powerpoint/2010/main" val="11169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p:txBody>
          <a:bodyPr>
            <a:noAutofit/>
          </a:bodyPr>
          <a:lstStyle/>
          <a:p>
            <a:r>
              <a:rPr lang="en-US" dirty="0"/>
              <a:t>CURRENT PATENTS</a:t>
            </a:r>
            <a:endParaRPr lang="ru-RU" dirty="0"/>
          </a:p>
        </p:txBody>
      </p:sp>
      <p:sp>
        <p:nvSpPr>
          <p:cNvPr id="4" name="Text Placeholder 3">
            <a:extLst>
              <a:ext uri="{FF2B5EF4-FFF2-40B4-BE49-F238E27FC236}">
                <a16:creationId xmlns:a16="http://schemas.microsoft.com/office/drawing/2014/main" id="{A88F02AC-2ACE-4B6E-9181-99EBB08906BB}"/>
              </a:ext>
            </a:extLst>
          </p:cNvPr>
          <p:cNvSpPr>
            <a:spLocks noGrp="1"/>
          </p:cNvSpPr>
          <p:nvPr>
            <p:ph type="body" sz="quarter" idx="15"/>
          </p:nvPr>
        </p:nvSpPr>
        <p:spPr>
          <a:xfrm>
            <a:off x="774032" y="2178657"/>
            <a:ext cx="4421856" cy="3484509"/>
          </a:xfrm>
        </p:spPr>
        <p:txBody>
          <a:bodyPr vert="horz" lIns="0" tIns="45720" rIns="91440" bIns="45720" rtlCol="0" anchor="t">
            <a:noAutofit/>
          </a:bodyPr>
          <a:lstStyle/>
          <a:p>
            <a:pPr marL="179705" indent="-179705"/>
            <a:r>
              <a:rPr lang="en-US" sz="1600" dirty="0">
                <a:solidFill>
                  <a:schemeClr val="bg1">
                    <a:lumMod val="85000"/>
                  </a:schemeClr>
                </a:solidFill>
              </a:rPr>
              <a:t>Patents on light measuring devices (expired) </a:t>
            </a:r>
            <a:endParaRPr lang="en-US" dirty="0"/>
          </a:p>
          <a:p>
            <a:pPr marL="791210" lvl="1" indent="-285750"/>
            <a:r>
              <a:rPr lang="en-US" sz="1600" dirty="0">
                <a:solidFill>
                  <a:schemeClr val="bg1">
                    <a:lumMod val="85000"/>
                  </a:schemeClr>
                </a:solidFill>
              </a:rPr>
              <a:t>US5926262A - Apparatus and method for measuring optical characteristics of an object </a:t>
            </a:r>
          </a:p>
          <a:p>
            <a:pPr marL="791210" lvl="1" indent="-285750"/>
            <a:endParaRPr lang="en-US" sz="1600" dirty="0">
              <a:solidFill>
                <a:schemeClr val="bg1">
                  <a:lumMod val="85000"/>
                </a:schemeClr>
              </a:solidFill>
            </a:endParaRPr>
          </a:p>
          <a:p>
            <a:pPr marL="179705" indent="-179705"/>
            <a:r>
              <a:rPr lang="en-US" sz="1600" dirty="0">
                <a:solidFill>
                  <a:schemeClr val="bg1">
                    <a:lumMod val="85000"/>
                  </a:schemeClr>
                </a:solidFill>
              </a:rPr>
              <a:t>Some Patents on blue light filtering lenses</a:t>
            </a:r>
          </a:p>
          <a:p>
            <a:pPr lvl="1"/>
            <a:r>
              <a:rPr lang="en-US" sz="1600" b="1" dirty="0">
                <a:solidFill>
                  <a:schemeClr val="bg1">
                    <a:lumMod val="85000"/>
                  </a:schemeClr>
                </a:solidFill>
              </a:rPr>
              <a:t>US20160195736A1 </a:t>
            </a:r>
            <a:r>
              <a:rPr lang="en-US" sz="1600" dirty="0">
                <a:solidFill>
                  <a:schemeClr val="bg1">
                    <a:lumMod val="85000"/>
                  </a:schemeClr>
                </a:solidFill>
              </a:rPr>
              <a:t>- Blue light filtering lenses</a:t>
            </a:r>
          </a:p>
          <a:p>
            <a:pPr lvl="1"/>
            <a:r>
              <a:rPr lang="en-US" sz="1600" b="1" dirty="0">
                <a:solidFill>
                  <a:schemeClr val="bg1">
                    <a:lumMod val="85000"/>
                  </a:schemeClr>
                </a:solidFill>
              </a:rPr>
              <a:t>US6955430B2</a:t>
            </a:r>
            <a:r>
              <a:rPr lang="en-US" sz="1600" dirty="0">
                <a:solidFill>
                  <a:schemeClr val="bg1">
                    <a:lumMod val="85000"/>
                  </a:schemeClr>
                </a:solidFill>
              </a:rPr>
              <a:t> - Blue light blocking lens</a:t>
            </a:r>
          </a:p>
          <a:p>
            <a:pPr lvl="1"/>
            <a:endParaRPr lang="en-US" sz="1600" dirty="0">
              <a:solidFill>
                <a:schemeClr val="bg1">
                  <a:lumMod val="85000"/>
                </a:schemeClr>
              </a:solidFill>
            </a:endParaRPr>
          </a:p>
          <a:p>
            <a:pPr marL="179705" indent="-179705"/>
            <a:r>
              <a:rPr lang="en-US" sz="1600" dirty="0">
                <a:solidFill>
                  <a:schemeClr val="bg1">
                    <a:lumMod val="85000"/>
                  </a:schemeClr>
                </a:solidFill>
              </a:rPr>
              <a:t>Our solution does not violate any existing patents.</a:t>
            </a:r>
          </a:p>
          <a:p>
            <a:pPr lvl="1"/>
            <a:endParaRPr lang="en-US" sz="1600" dirty="0">
              <a:solidFill>
                <a:schemeClr val="bg1">
                  <a:lumMod val="85000"/>
                </a:schemeClr>
              </a:solidFill>
            </a:endParaRPr>
          </a:p>
          <a:p>
            <a:pPr lvl="1"/>
            <a:endParaRPr lang="en-US" sz="1600" b="1" dirty="0">
              <a:solidFill>
                <a:schemeClr val="bg1">
                  <a:lumMod val="85000"/>
                </a:schemeClr>
              </a:solidFill>
            </a:endParaRPr>
          </a:p>
          <a:p>
            <a:pPr marL="0" indent="0">
              <a:buNone/>
            </a:pPr>
            <a:endParaRPr lang="en-US" sz="600" b="1" dirty="0">
              <a:solidFill>
                <a:schemeClr val="bg1">
                  <a:lumMod val="85000"/>
                </a:schemeClr>
              </a:solidFill>
            </a:endParaRPr>
          </a:p>
        </p:txBody>
      </p:sp>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10"/>
          </p:nvPr>
        </p:nvSpPr>
        <p:spPr/>
        <p:txBody>
          <a:bodyPr/>
          <a:lstStyle/>
          <a:p>
            <a:fld id="{D495E168-DA5E-4888-8D8A-92B118324C14}" type="slidenum">
              <a:rPr lang="ru-RU" smtClean="0"/>
              <a:pPr/>
              <a:t>9</a:t>
            </a:fld>
            <a:endParaRPr lang="ru-RU" dirty="0"/>
          </a:p>
        </p:txBody>
      </p:sp>
      <p:pic>
        <p:nvPicPr>
          <p:cNvPr id="3" name="Picture 2">
            <a:extLst>
              <a:ext uri="{FF2B5EF4-FFF2-40B4-BE49-F238E27FC236}">
                <a16:creationId xmlns:a16="http://schemas.microsoft.com/office/drawing/2014/main" id="{B538846B-B3E7-4312-A60A-8877DB5B6F00}"/>
              </a:ext>
            </a:extLst>
          </p:cNvPr>
          <p:cNvPicPr>
            <a:picLocks noChangeAspect="1"/>
          </p:cNvPicPr>
          <p:nvPr/>
        </p:nvPicPr>
        <p:blipFill>
          <a:blip r:embed="rId3"/>
          <a:stretch>
            <a:fillRect/>
          </a:stretch>
        </p:blipFill>
        <p:spPr>
          <a:xfrm>
            <a:off x="5903678" y="274337"/>
            <a:ext cx="5224776" cy="5993704"/>
          </a:xfrm>
          <a:prstGeom prst="rect">
            <a:avLst/>
          </a:prstGeom>
        </p:spPr>
      </p:pic>
    </p:spTree>
    <p:extLst>
      <p:ext uri="{BB962C8B-B14F-4D97-AF65-F5344CB8AC3E}">
        <p14:creationId xmlns:p14="http://schemas.microsoft.com/office/powerpoint/2010/main" val="2298766965"/>
      </p:ext>
    </p:extLst>
  </p:cSld>
  <p:clrMapOvr>
    <a:masterClrMapping/>
  </p:clrMapOvr>
</p:sld>
</file>

<file path=ppt/theme/theme1.xml><?xml version="1.0" encoding="utf-8"?>
<a:theme xmlns:a="http://schemas.openxmlformats.org/drawingml/2006/main" name="Office Theme">
  <a:themeElements>
    <a:clrScheme name="Custom 25">
      <a:dk1>
        <a:sysClr val="windowText" lastClr="000000"/>
      </a:dk1>
      <a:lt1>
        <a:sysClr val="window" lastClr="FFFFFF"/>
      </a:lt1>
      <a:dk2>
        <a:srgbClr val="FFCD00"/>
      </a:dk2>
      <a:lt2>
        <a:srgbClr val="00AEDE"/>
      </a:lt2>
      <a:accent1>
        <a:srgbClr val="002E62"/>
      </a:accent1>
      <a:accent2>
        <a:srgbClr val="004CB9"/>
      </a:accent2>
      <a:accent3>
        <a:srgbClr val="FF9D00"/>
      </a:accent3>
      <a:accent4>
        <a:srgbClr val="57A773"/>
      </a:accent4>
      <a:accent5>
        <a:srgbClr val="D11149"/>
      </a:accent5>
      <a:accent6>
        <a:srgbClr val="00111F"/>
      </a:accent6>
      <a:hlink>
        <a:srgbClr val="FFFFFF"/>
      </a:hlink>
      <a:folHlink>
        <a:srgbClr val="FFFFFF"/>
      </a:folHlink>
    </a:clrScheme>
    <a:fontScheme name="Custom 22">
      <a:majorFont>
        <a:latin typeface="Verdana"/>
        <a:ea typeface=""/>
        <a:cs typeface=""/>
      </a:majorFont>
      <a:minorFont>
        <a:latin typeface="Lucida Gran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GeneralDesign02_MO - v4" id="{6FF23145-4007-4574-94C2-B80E45F46FD9}" vid="{0FB396FC-CF2E-452A-9B17-DA6C73B135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807890-83DC-4772-9CAD-F7CB30099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7A0EF5-23A9-4627-BC46-745B7DD804D2}">
  <ds:schemaRefs>
    <ds:schemaRef ds:uri="http://purl.org/dc/terms/"/>
    <ds:schemaRef ds:uri="http://schemas.microsoft.com/office/2006/metadata/properties"/>
    <ds:schemaRef ds:uri="http://schemas.microsoft.com/office/2006/documentManagement/types"/>
    <ds:schemaRef ds:uri="http://schemas.microsoft.com/sharepoint/v3"/>
    <ds:schemaRef ds:uri="http://schemas.openxmlformats.org/package/2006/metadata/core-properties"/>
    <ds:schemaRef ds:uri="http://purl.org/dc/elements/1.1/"/>
    <ds:schemaRef ds:uri="6dc4bcd6-49db-4c07-9060-8acfc67cef9f"/>
    <ds:schemaRef ds:uri="http://schemas.microsoft.com/office/infopath/2007/PartnerControls"/>
    <ds:schemaRef ds:uri="fb0879af-3eba-417a-a55a-ffe6dcd6ca77"/>
    <ds:schemaRef ds:uri="http://www.w3.org/XML/1998/namespace"/>
    <ds:schemaRef ds:uri="http://purl.org/dc/dcmitype/"/>
  </ds:schemaRefs>
</ds:datastoreItem>
</file>

<file path=customXml/itemProps3.xml><?xml version="1.0" encoding="utf-8"?>
<ds:datastoreItem xmlns:ds="http://schemas.openxmlformats.org/officeDocument/2006/customXml" ds:itemID="{8C5154C8-4BB5-43F2-9F6C-5E79271A0D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2049</Words>
  <Application>Microsoft Office PowerPoint</Application>
  <PresentationFormat>Widescreen</PresentationFormat>
  <Paragraphs>251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Lucida Grande</vt:lpstr>
      <vt:lpstr>Verdana</vt:lpstr>
      <vt:lpstr>Wingdings</vt:lpstr>
      <vt:lpstr>Office Theme</vt:lpstr>
      <vt:lpstr>Blue Light Technologies</vt:lpstr>
      <vt:lpstr>AGENDA</vt:lpstr>
      <vt:lpstr>FOUNDING TEAM</vt:lpstr>
      <vt:lpstr>BACKGROUND</vt:lpstr>
      <vt:lpstr>MARKET INFORMATION</vt:lpstr>
      <vt:lpstr>PROBLEM</vt:lpstr>
      <vt:lpstr>SOLUTION</vt:lpstr>
      <vt:lpstr>COMPETITION</vt:lpstr>
      <vt:lpstr>CURRENT PATENTS</vt:lpstr>
      <vt:lpstr>BLT PRODUCT DESIGN</vt:lpstr>
      <vt:lpstr>BLT IN ACTION</vt:lpstr>
      <vt:lpstr>Sample Screen</vt:lpstr>
      <vt:lpstr>BUSINESS MODEL</vt:lpstr>
      <vt:lpstr>EXPENSES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Light Technologies</dc:title>
  <dc:creator/>
  <cp:lastModifiedBy/>
  <cp:revision>1</cp:revision>
  <dcterms:created xsi:type="dcterms:W3CDTF">2019-11-24T06:51:56Z</dcterms:created>
  <dcterms:modified xsi:type="dcterms:W3CDTF">2019-12-04T19:32:07Z</dcterms:modified>
</cp:coreProperties>
</file>