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3"/>
  </p:notesMasterIdLst>
  <p:sldIdLst>
    <p:sldId id="256" r:id="rId2"/>
    <p:sldId id="262" r:id="rId3"/>
    <p:sldId id="273" r:id="rId4"/>
    <p:sldId id="286" r:id="rId5"/>
    <p:sldId id="287" r:id="rId6"/>
    <p:sldId id="270" r:id="rId7"/>
    <p:sldId id="288" r:id="rId8"/>
    <p:sldId id="272" r:id="rId9"/>
    <p:sldId id="290" r:id="rId10"/>
    <p:sldId id="289" r:id="rId11"/>
    <p:sldId id="280" r:id="rId12"/>
  </p:sldIdLst>
  <p:sldSz cx="9144000" cy="6858000" type="screen4x3"/>
  <p:notesSz cx="6858000" cy="9144000"/>
  <p:embeddedFontLst>
    <p:embeddedFont>
      <p:font typeface="Aharoni" panose="02010803020104030203" pitchFamily="2" charset="-79"/>
      <p:bold r:id="rId14"/>
    </p:embeddedFont>
    <p:embeddedFont>
      <p:font typeface="Calibri" panose="020F050202020403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
      <p:font typeface="Open Sans" panose="020B060402020202020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E70941-C387-4652-A052-C1D6D4D80CD9}">
  <a:tblStyle styleId="{CEE70941-C387-4652-A052-C1D6D4D80CD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302" autoAdjust="0"/>
  </p:normalViewPr>
  <p:slideViewPr>
    <p:cSldViewPr snapToGrid="0">
      <p:cViewPr varScale="1">
        <p:scale>
          <a:sx n="85" d="100"/>
          <a:sy n="85" d="100"/>
        </p:scale>
        <p:origin x="167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D5-4298-812F-3CE5769B80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D5-4298-812F-3CE5769B80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D5-4298-812F-3CE5769B8086}"/>
              </c:ext>
            </c:extLst>
          </c:dPt>
          <c:dLbls>
            <c:dLbl>
              <c:idx val="0"/>
              <c:layout>
                <c:manualLayout>
                  <c:x val="0.19374999999999992"/>
                  <c:y val="4.374999999999988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3D5-4298-812F-3CE5769B8086}"/>
                </c:ext>
              </c:extLst>
            </c:dLbl>
            <c:dLbl>
              <c:idx val="1"/>
              <c:layout>
                <c:manualLayout>
                  <c:x val="-9.8086175306939485E-2"/>
                  <c:y val="-6.145086487568022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3D5-4298-812F-3CE5769B8086}"/>
                </c:ext>
              </c:extLst>
            </c:dLbl>
            <c:dLbl>
              <c:idx val="2"/>
              <c:layout>
                <c:manualLayout>
                  <c:x val="-4.9830460234553273E-2"/>
                  <c:y val="-0.10210952067333016"/>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3D5-4298-812F-3CE5769B808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2857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משכורות</c:v>
                </c:pt>
                <c:pt idx="1">
                  <c:v>רכיבים</c:v>
                </c:pt>
                <c:pt idx="2">
                  <c:v>חלל עבודה</c:v>
                </c:pt>
              </c:strCache>
            </c:strRef>
          </c:cat>
          <c:val>
            <c:numRef>
              <c:f>Sheet1!$B$2:$B$4</c:f>
              <c:numCache>
                <c:formatCode>General</c:formatCode>
                <c:ptCount val="3"/>
                <c:pt idx="0">
                  <c:v>222000</c:v>
                </c:pt>
                <c:pt idx="1">
                  <c:v>17000</c:v>
                </c:pt>
                <c:pt idx="2">
                  <c:v>25000</c:v>
                </c:pt>
              </c:numCache>
            </c:numRef>
          </c:val>
          <c:extLst>
            <c:ext xmlns:c16="http://schemas.microsoft.com/office/drawing/2014/chart" uri="{C3380CC4-5D6E-409C-BE32-E72D297353CC}">
              <c16:uniqueId val="{00000004-93D5-4298-812F-3CE5769B8086}"/>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D300D-35CA-4965-B921-32FD1A6681D9}" type="doc">
      <dgm:prSet loTypeId="urn:microsoft.com/office/officeart/2005/8/layout/default" loCatId="list" qsTypeId="urn:microsoft.com/office/officeart/2005/8/quickstyle/simple1" qsCatId="simple" csTypeId="urn:microsoft.com/office/officeart/2005/8/colors/accent1_2" csCatId="accent1" phldr="1"/>
      <dgm:spPr/>
    </dgm:pt>
    <dgm:pt modelId="{8AD71D59-599A-4F26-AFFA-331CE16D1A54}">
      <dgm:prSet phldrT="[Text]" custT="1"/>
      <dgm:spPr/>
      <dgm:t>
        <a:bodyPr/>
        <a:lstStyle/>
        <a:p>
          <a:pPr rtl="1"/>
          <a:r>
            <a:rPr lang="he-IL" sz="2000" dirty="0">
              <a:solidFill>
                <a:schemeClr val="bg1"/>
              </a:solidFill>
            </a:rPr>
            <a:t>על מנת להגיע לאורטופד יש להמתין זמן רב לתור (המתנה של עד 3 חודשים) </a:t>
          </a:r>
          <a:endParaRPr lang="en-US" sz="2000" dirty="0"/>
        </a:p>
      </dgm:t>
    </dgm:pt>
    <dgm:pt modelId="{137D50AD-6E63-4801-B172-0130ECA95F44}" type="parTrans" cxnId="{3621633C-9ACF-48C4-B4F1-2D498EF398EB}">
      <dgm:prSet/>
      <dgm:spPr/>
      <dgm:t>
        <a:bodyPr/>
        <a:lstStyle/>
        <a:p>
          <a:endParaRPr lang="en-US"/>
        </a:p>
      </dgm:t>
    </dgm:pt>
    <dgm:pt modelId="{6B2E7176-6B65-4B0E-8EE3-61CAA2789CE4}" type="sibTrans" cxnId="{3621633C-9ACF-48C4-B4F1-2D498EF398EB}">
      <dgm:prSet/>
      <dgm:spPr/>
      <dgm:t>
        <a:bodyPr/>
        <a:lstStyle/>
        <a:p>
          <a:endParaRPr lang="en-US"/>
        </a:p>
      </dgm:t>
    </dgm:pt>
    <dgm:pt modelId="{DAE4C72C-2E74-4B7F-8018-CBBCCC7213F0}">
      <dgm:prSet phldrT="[Text]" custT="1"/>
      <dgm:spPr/>
      <dgm:t>
        <a:bodyPr/>
        <a:lstStyle/>
        <a:p>
          <a:pPr rtl="1"/>
          <a:r>
            <a:rPr lang="he-IL" sz="2000" dirty="0">
              <a:solidFill>
                <a:schemeClr val="bg1"/>
              </a:solidFill>
            </a:rPr>
            <a:t>בשביל הבחנה מדויקת יותר נדרש </a:t>
          </a:r>
          <a:r>
            <a:rPr lang="en-US" sz="2000" dirty="0">
              <a:solidFill>
                <a:schemeClr val="bg1"/>
              </a:solidFill>
            </a:rPr>
            <a:t>MRI</a:t>
          </a:r>
          <a:r>
            <a:rPr lang="he-IL" sz="2000" dirty="0">
              <a:solidFill>
                <a:schemeClr val="bg1"/>
              </a:solidFill>
            </a:rPr>
            <a:t> (זמן המתנה של עד 5 חודשים בארץ + בדיקה יקרה)</a:t>
          </a:r>
          <a:endParaRPr lang="en-US" sz="2000" dirty="0"/>
        </a:p>
      </dgm:t>
    </dgm:pt>
    <dgm:pt modelId="{E2842350-B91D-4C54-9026-F98FF8312F70}" type="parTrans" cxnId="{E56E426F-A54C-407D-BCEF-1849E976BB00}">
      <dgm:prSet/>
      <dgm:spPr/>
      <dgm:t>
        <a:bodyPr/>
        <a:lstStyle/>
        <a:p>
          <a:endParaRPr lang="en-US"/>
        </a:p>
      </dgm:t>
    </dgm:pt>
    <dgm:pt modelId="{59DDFD23-E372-4CBD-AC78-0942977A8900}" type="sibTrans" cxnId="{E56E426F-A54C-407D-BCEF-1849E976BB00}">
      <dgm:prSet/>
      <dgm:spPr/>
      <dgm:t>
        <a:bodyPr/>
        <a:lstStyle/>
        <a:p>
          <a:endParaRPr lang="en-US"/>
        </a:p>
      </dgm:t>
    </dgm:pt>
    <dgm:pt modelId="{75E1C50F-2E50-4333-B9C0-267DE1DE33DC}" type="pres">
      <dgm:prSet presAssocID="{56AD300D-35CA-4965-B921-32FD1A6681D9}" presName="diagram" presStyleCnt="0">
        <dgm:presLayoutVars>
          <dgm:dir/>
          <dgm:resizeHandles val="exact"/>
        </dgm:presLayoutVars>
      </dgm:prSet>
      <dgm:spPr/>
    </dgm:pt>
    <dgm:pt modelId="{95B60B5E-355D-4CBC-AAE8-5BC6657A88B5}" type="pres">
      <dgm:prSet presAssocID="{8AD71D59-599A-4F26-AFFA-331CE16D1A54}" presName="node" presStyleLbl="node1" presStyleIdx="0" presStyleCnt="2" custScaleX="40807" custScaleY="48405" custLinFactNeighborX="46131" custLinFactNeighborY="22335">
        <dgm:presLayoutVars>
          <dgm:bulletEnabled val="1"/>
        </dgm:presLayoutVars>
      </dgm:prSet>
      <dgm:spPr/>
    </dgm:pt>
    <dgm:pt modelId="{5E29F9DD-D175-4520-9FE3-B5782E7E5EFB}" type="pres">
      <dgm:prSet presAssocID="{6B2E7176-6B65-4B0E-8EE3-61CAA2789CE4}" presName="sibTrans" presStyleCnt="0"/>
      <dgm:spPr/>
    </dgm:pt>
    <dgm:pt modelId="{59898D1D-5B6D-4082-8424-1DFD72E2E05A}" type="pres">
      <dgm:prSet presAssocID="{DAE4C72C-2E74-4B7F-8018-CBBCCC7213F0}" presName="node" presStyleLbl="node1" presStyleIdx="1" presStyleCnt="2" custScaleX="39240" custScaleY="48641" custLinFactNeighborX="-48716" custLinFactNeighborY="21496">
        <dgm:presLayoutVars>
          <dgm:bulletEnabled val="1"/>
        </dgm:presLayoutVars>
      </dgm:prSet>
      <dgm:spPr/>
    </dgm:pt>
  </dgm:ptLst>
  <dgm:cxnLst>
    <dgm:cxn modelId="{3621633C-9ACF-48C4-B4F1-2D498EF398EB}" srcId="{56AD300D-35CA-4965-B921-32FD1A6681D9}" destId="{8AD71D59-599A-4F26-AFFA-331CE16D1A54}" srcOrd="0" destOrd="0" parTransId="{137D50AD-6E63-4801-B172-0130ECA95F44}" sibTransId="{6B2E7176-6B65-4B0E-8EE3-61CAA2789CE4}"/>
    <dgm:cxn modelId="{E56E426F-A54C-407D-BCEF-1849E976BB00}" srcId="{56AD300D-35CA-4965-B921-32FD1A6681D9}" destId="{DAE4C72C-2E74-4B7F-8018-CBBCCC7213F0}" srcOrd="1" destOrd="0" parTransId="{E2842350-B91D-4C54-9026-F98FF8312F70}" sibTransId="{59DDFD23-E372-4CBD-AC78-0942977A8900}"/>
    <dgm:cxn modelId="{597BF477-399D-4DAF-A69C-69C31685A9D6}" type="presOf" srcId="{DAE4C72C-2E74-4B7F-8018-CBBCCC7213F0}" destId="{59898D1D-5B6D-4082-8424-1DFD72E2E05A}" srcOrd="0" destOrd="0" presId="urn:microsoft.com/office/officeart/2005/8/layout/default"/>
    <dgm:cxn modelId="{7CD09593-54A0-4DDD-BD61-22F1F7955913}" type="presOf" srcId="{8AD71D59-599A-4F26-AFFA-331CE16D1A54}" destId="{95B60B5E-355D-4CBC-AAE8-5BC6657A88B5}" srcOrd="0" destOrd="0" presId="urn:microsoft.com/office/officeart/2005/8/layout/default"/>
    <dgm:cxn modelId="{33F242A7-B55B-40C6-8FE5-EDF4DC5AE091}" type="presOf" srcId="{56AD300D-35CA-4965-B921-32FD1A6681D9}" destId="{75E1C50F-2E50-4333-B9C0-267DE1DE33DC}" srcOrd="0" destOrd="0" presId="urn:microsoft.com/office/officeart/2005/8/layout/default"/>
    <dgm:cxn modelId="{25A8F4FE-2AEB-4893-8414-7BB18B2CA8D3}" type="presParOf" srcId="{75E1C50F-2E50-4333-B9C0-267DE1DE33DC}" destId="{95B60B5E-355D-4CBC-AAE8-5BC6657A88B5}" srcOrd="0" destOrd="0" presId="urn:microsoft.com/office/officeart/2005/8/layout/default"/>
    <dgm:cxn modelId="{8C4612B7-DB41-43C6-A488-B7DF69BF54A6}" type="presParOf" srcId="{75E1C50F-2E50-4333-B9C0-267DE1DE33DC}" destId="{5E29F9DD-D175-4520-9FE3-B5782E7E5EFB}" srcOrd="1" destOrd="0" presId="urn:microsoft.com/office/officeart/2005/8/layout/default"/>
    <dgm:cxn modelId="{36AE8DB2-6CF1-49B7-A52B-84589328FC1C}" type="presParOf" srcId="{75E1C50F-2E50-4333-B9C0-267DE1DE33DC}" destId="{59898D1D-5B6D-4082-8424-1DFD72E2E05A}"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12788-4B0A-453E-B103-0F9C0504EE9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E8CF19-49BF-448F-A7E6-A8B3456B5485}">
      <dgm:prSet phldrT="[Text]"/>
      <dgm:spPr/>
      <dgm:t>
        <a:bodyPr/>
        <a:lstStyle/>
        <a:p>
          <a:r>
            <a:rPr lang="he-IL" dirty="0"/>
            <a:t>קופות החולים</a:t>
          </a:r>
          <a:endParaRPr lang="en-US" dirty="0"/>
        </a:p>
      </dgm:t>
    </dgm:pt>
    <dgm:pt modelId="{3FEBF26F-26B5-433A-829C-191688C94AA9}" type="parTrans" cxnId="{FB796EE0-BAC5-44DF-8356-BC8B06177622}">
      <dgm:prSet/>
      <dgm:spPr/>
      <dgm:t>
        <a:bodyPr/>
        <a:lstStyle/>
        <a:p>
          <a:endParaRPr lang="en-US"/>
        </a:p>
      </dgm:t>
    </dgm:pt>
    <dgm:pt modelId="{3EFFEAF3-BEBC-4E88-991D-157ED3E149DA}" type="sibTrans" cxnId="{FB796EE0-BAC5-44DF-8356-BC8B06177622}">
      <dgm:prSet/>
      <dgm:spPr/>
      <dgm:t>
        <a:bodyPr/>
        <a:lstStyle/>
        <a:p>
          <a:endParaRPr lang="en-US"/>
        </a:p>
      </dgm:t>
    </dgm:pt>
    <dgm:pt modelId="{262C37FE-9222-4230-AE54-B6099BA3B2FE}">
      <dgm:prSet phldrT="[Text]"/>
      <dgm:spPr/>
      <dgm:t>
        <a:bodyPr/>
        <a:lstStyle/>
        <a:p>
          <a:r>
            <a:rPr lang="he-IL" dirty="0"/>
            <a:t>חברות הביטוח</a:t>
          </a:r>
          <a:endParaRPr lang="en-US" dirty="0"/>
        </a:p>
      </dgm:t>
    </dgm:pt>
    <dgm:pt modelId="{85819D44-F143-4CE1-93E8-AB2EEE3DA9BF}" type="parTrans" cxnId="{216FCD8D-2512-4E07-9AFC-D77202444F1C}">
      <dgm:prSet/>
      <dgm:spPr/>
      <dgm:t>
        <a:bodyPr/>
        <a:lstStyle/>
        <a:p>
          <a:endParaRPr lang="en-US"/>
        </a:p>
      </dgm:t>
    </dgm:pt>
    <dgm:pt modelId="{0ECCE09F-CD97-4E16-B440-45E9141ABAF7}" type="sibTrans" cxnId="{216FCD8D-2512-4E07-9AFC-D77202444F1C}">
      <dgm:prSet/>
      <dgm:spPr/>
      <dgm:t>
        <a:bodyPr/>
        <a:lstStyle/>
        <a:p>
          <a:endParaRPr lang="en-US"/>
        </a:p>
      </dgm:t>
    </dgm:pt>
    <dgm:pt modelId="{29BA6EA2-E505-4384-BF29-A58EA71A1CE5}">
      <dgm:prSet phldrT="[Text]"/>
      <dgm:spPr/>
      <dgm:t>
        <a:bodyPr/>
        <a:lstStyle/>
        <a:p>
          <a:r>
            <a:rPr lang="he-IL" dirty="0"/>
            <a:t>חברות פרטיות</a:t>
          </a:r>
          <a:endParaRPr lang="en-US" dirty="0"/>
        </a:p>
      </dgm:t>
    </dgm:pt>
    <dgm:pt modelId="{1A4964CB-8E4C-4351-AC9F-E97A1F336D7C}" type="parTrans" cxnId="{DB282DC7-BEC5-43B2-BCDF-65F88D4BCFD5}">
      <dgm:prSet/>
      <dgm:spPr/>
      <dgm:t>
        <a:bodyPr/>
        <a:lstStyle/>
        <a:p>
          <a:endParaRPr lang="en-US"/>
        </a:p>
      </dgm:t>
    </dgm:pt>
    <dgm:pt modelId="{39ED1022-4C17-46B5-84AC-1CB9C994617B}" type="sibTrans" cxnId="{DB282DC7-BEC5-43B2-BCDF-65F88D4BCFD5}">
      <dgm:prSet/>
      <dgm:spPr/>
      <dgm:t>
        <a:bodyPr/>
        <a:lstStyle/>
        <a:p>
          <a:endParaRPr lang="en-US"/>
        </a:p>
      </dgm:t>
    </dgm:pt>
    <dgm:pt modelId="{4680D058-C784-48DB-B5A6-3038C4E56B4E}" type="pres">
      <dgm:prSet presAssocID="{B5B12788-4B0A-453E-B103-0F9C0504EE95}" presName="cycle" presStyleCnt="0">
        <dgm:presLayoutVars>
          <dgm:dir/>
          <dgm:resizeHandles val="exact"/>
        </dgm:presLayoutVars>
      </dgm:prSet>
      <dgm:spPr/>
    </dgm:pt>
    <dgm:pt modelId="{7162AFC0-A81F-43E9-8127-850E0E207655}" type="pres">
      <dgm:prSet presAssocID="{3BE8CF19-49BF-448F-A7E6-A8B3456B5485}" presName="node" presStyleLbl="node1" presStyleIdx="0" presStyleCnt="3">
        <dgm:presLayoutVars>
          <dgm:bulletEnabled val="1"/>
        </dgm:presLayoutVars>
      </dgm:prSet>
      <dgm:spPr/>
    </dgm:pt>
    <dgm:pt modelId="{456C2107-328A-4C19-86AD-D90F140F9BE4}" type="pres">
      <dgm:prSet presAssocID="{3BE8CF19-49BF-448F-A7E6-A8B3456B5485}" presName="spNode" presStyleCnt="0"/>
      <dgm:spPr/>
    </dgm:pt>
    <dgm:pt modelId="{52AB52BE-2BB1-416F-A941-1DFA6F870758}" type="pres">
      <dgm:prSet presAssocID="{3EFFEAF3-BEBC-4E88-991D-157ED3E149DA}" presName="sibTrans" presStyleLbl="sibTrans1D1" presStyleIdx="0" presStyleCnt="3"/>
      <dgm:spPr/>
    </dgm:pt>
    <dgm:pt modelId="{FD051CC8-602E-44AA-8C48-099ADCE009F6}" type="pres">
      <dgm:prSet presAssocID="{262C37FE-9222-4230-AE54-B6099BA3B2FE}" presName="node" presStyleLbl="node1" presStyleIdx="1" presStyleCnt="3">
        <dgm:presLayoutVars>
          <dgm:bulletEnabled val="1"/>
        </dgm:presLayoutVars>
      </dgm:prSet>
      <dgm:spPr/>
    </dgm:pt>
    <dgm:pt modelId="{A0FFFC8B-085F-42A8-955F-22B1CB588131}" type="pres">
      <dgm:prSet presAssocID="{262C37FE-9222-4230-AE54-B6099BA3B2FE}" presName="spNode" presStyleCnt="0"/>
      <dgm:spPr/>
    </dgm:pt>
    <dgm:pt modelId="{7E9F4E78-69A1-43D1-AA0A-412A5CC78098}" type="pres">
      <dgm:prSet presAssocID="{0ECCE09F-CD97-4E16-B440-45E9141ABAF7}" presName="sibTrans" presStyleLbl="sibTrans1D1" presStyleIdx="1" presStyleCnt="3"/>
      <dgm:spPr/>
    </dgm:pt>
    <dgm:pt modelId="{8F96D207-680C-42B8-A5A2-3C93ED743835}" type="pres">
      <dgm:prSet presAssocID="{29BA6EA2-E505-4384-BF29-A58EA71A1CE5}" presName="node" presStyleLbl="node1" presStyleIdx="2" presStyleCnt="3">
        <dgm:presLayoutVars>
          <dgm:bulletEnabled val="1"/>
        </dgm:presLayoutVars>
      </dgm:prSet>
      <dgm:spPr/>
    </dgm:pt>
    <dgm:pt modelId="{2385626C-7F8A-4C10-BE68-0D190F91A89B}" type="pres">
      <dgm:prSet presAssocID="{29BA6EA2-E505-4384-BF29-A58EA71A1CE5}" presName="spNode" presStyleCnt="0"/>
      <dgm:spPr/>
    </dgm:pt>
    <dgm:pt modelId="{CB46C429-036C-44C7-98DF-CBD7278C8020}" type="pres">
      <dgm:prSet presAssocID="{39ED1022-4C17-46B5-84AC-1CB9C994617B}" presName="sibTrans" presStyleLbl="sibTrans1D1" presStyleIdx="2" presStyleCnt="3"/>
      <dgm:spPr/>
    </dgm:pt>
  </dgm:ptLst>
  <dgm:cxnLst>
    <dgm:cxn modelId="{CCE0E00D-98D1-4A5D-B4E7-423C59FED7E9}" type="presOf" srcId="{3BE8CF19-49BF-448F-A7E6-A8B3456B5485}" destId="{7162AFC0-A81F-43E9-8127-850E0E207655}" srcOrd="0" destOrd="0" presId="urn:microsoft.com/office/officeart/2005/8/layout/cycle6"/>
    <dgm:cxn modelId="{D199994D-8310-4987-B83C-F82AA38D2F23}" type="presOf" srcId="{3EFFEAF3-BEBC-4E88-991D-157ED3E149DA}" destId="{52AB52BE-2BB1-416F-A941-1DFA6F870758}" srcOrd="0" destOrd="0" presId="urn:microsoft.com/office/officeart/2005/8/layout/cycle6"/>
    <dgm:cxn modelId="{47B89F52-13AE-45F1-9189-0E7C8A4D4CBB}" type="presOf" srcId="{39ED1022-4C17-46B5-84AC-1CB9C994617B}" destId="{CB46C429-036C-44C7-98DF-CBD7278C8020}" srcOrd="0" destOrd="0" presId="urn:microsoft.com/office/officeart/2005/8/layout/cycle6"/>
    <dgm:cxn modelId="{216FCD8D-2512-4E07-9AFC-D77202444F1C}" srcId="{B5B12788-4B0A-453E-B103-0F9C0504EE95}" destId="{262C37FE-9222-4230-AE54-B6099BA3B2FE}" srcOrd="1" destOrd="0" parTransId="{85819D44-F143-4CE1-93E8-AB2EEE3DA9BF}" sibTransId="{0ECCE09F-CD97-4E16-B440-45E9141ABAF7}"/>
    <dgm:cxn modelId="{F4AB7EA0-8758-4F14-A1F5-C7AB6F5A6764}" type="presOf" srcId="{29BA6EA2-E505-4384-BF29-A58EA71A1CE5}" destId="{8F96D207-680C-42B8-A5A2-3C93ED743835}" srcOrd="0" destOrd="0" presId="urn:microsoft.com/office/officeart/2005/8/layout/cycle6"/>
    <dgm:cxn modelId="{A7A450AA-A436-44A4-927D-512FA72F72B7}" type="presOf" srcId="{0ECCE09F-CD97-4E16-B440-45E9141ABAF7}" destId="{7E9F4E78-69A1-43D1-AA0A-412A5CC78098}" srcOrd="0" destOrd="0" presId="urn:microsoft.com/office/officeart/2005/8/layout/cycle6"/>
    <dgm:cxn modelId="{B54DF0BA-E43D-47EA-ADF8-97632B2193B9}" type="presOf" srcId="{B5B12788-4B0A-453E-B103-0F9C0504EE95}" destId="{4680D058-C784-48DB-B5A6-3038C4E56B4E}" srcOrd="0" destOrd="0" presId="urn:microsoft.com/office/officeart/2005/8/layout/cycle6"/>
    <dgm:cxn modelId="{DB282DC7-BEC5-43B2-BCDF-65F88D4BCFD5}" srcId="{B5B12788-4B0A-453E-B103-0F9C0504EE95}" destId="{29BA6EA2-E505-4384-BF29-A58EA71A1CE5}" srcOrd="2" destOrd="0" parTransId="{1A4964CB-8E4C-4351-AC9F-E97A1F336D7C}" sibTransId="{39ED1022-4C17-46B5-84AC-1CB9C994617B}"/>
    <dgm:cxn modelId="{05AE78D9-4FE1-4631-9170-E973762D6F48}" type="presOf" srcId="{262C37FE-9222-4230-AE54-B6099BA3B2FE}" destId="{FD051CC8-602E-44AA-8C48-099ADCE009F6}" srcOrd="0" destOrd="0" presId="urn:microsoft.com/office/officeart/2005/8/layout/cycle6"/>
    <dgm:cxn modelId="{FB796EE0-BAC5-44DF-8356-BC8B06177622}" srcId="{B5B12788-4B0A-453E-B103-0F9C0504EE95}" destId="{3BE8CF19-49BF-448F-A7E6-A8B3456B5485}" srcOrd="0" destOrd="0" parTransId="{3FEBF26F-26B5-433A-829C-191688C94AA9}" sibTransId="{3EFFEAF3-BEBC-4E88-991D-157ED3E149DA}"/>
    <dgm:cxn modelId="{BA4B804E-F81C-428B-B3C8-66EBCDDE3B85}" type="presParOf" srcId="{4680D058-C784-48DB-B5A6-3038C4E56B4E}" destId="{7162AFC0-A81F-43E9-8127-850E0E207655}" srcOrd="0" destOrd="0" presId="urn:microsoft.com/office/officeart/2005/8/layout/cycle6"/>
    <dgm:cxn modelId="{6E84CBDE-398F-4197-93BE-A6B502D00C3D}" type="presParOf" srcId="{4680D058-C784-48DB-B5A6-3038C4E56B4E}" destId="{456C2107-328A-4C19-86AD-D90F140F9BE4}" srcOrd="1" destOrd="0" presId="urn:microsoft.com/office/officeart/2005/8/layout/cycle6"/>
    <dgm:cxn modelId="{DD4B61AF-6594-4EDB-AA9F-BD88851B98E6}" type="presParOf" srcId="{4680D058-C784-48DB-B5A6-3038C4E56B4E}" destId="{52AB52BE-2BB1-416F-A941-1DFA6F870758}" srcOrd="2" destOrd="0" presId="urn:microsoft.com/office/officeart/2005/8/layout/cycle6"/>
    <dgm:cxn modelId="{A55F913B-818B-4504-AA45-E46417751062}" type="presParOf" srcId="{4680D058-C784-48DB-B5A6-3038C4E56B4E}" destId="{FD051CC8-602E-44AA-8C48-099ADCE009F6}" srcOrd="3" destOrd="0" presId="urn:microsoft.com/office/officeart/2005/8/layout/cycle6"/>
    <dgm:cxn modelId="{56F06807-63D6-476C-9FC6-A889242ECA7E}" type="presParOf" srcId="{4680D058-C784-48DB-B5A6-3038C4E56B4E}" destId="{A0FFFC8B-085F-42A8-955F-22B1CB588131}" srcOrd="4" destOrd="0" presId="urn:microsoft.com/office/officeart/2005/8/layout/cycle6"/>
    <dgm:cxn modelId="{3C12D6CA-3B43-4E3C-95B7-36BCB4A33319}" type="presParOf" srcId="{4680D058-C784-48DB-B5A6-3038C4E56B4E}" destId="{7E9F4E78-69A1-43D1-AA0A-412A5CC78098}" srcOrd="5" destOrd="0" presId="urn:microsoft.com/office/officeart/2005/8/layout/cycle6"/>
    <dgm:cxn modelId="{C37EF6F6-ACCE-4B4A-B85C-905E37A3A3F0}" type="presParOf" srcId="{4680D058-C784-48DB-B5A6-3038C4E56B4E}" destId="{8F96D207-680C-42B8-A5A2-3C93ED743835}" srcOrd="6" destOrd="0" presId="urn:microsoft.com/office/officeart/2005/8/layout/cycle6"/>
    <dgm:cxn modelId="{D752C282-4DB2-4A66-93C1-872B3AF09D83}" type="presParOf" srcId="{4680D058-C784-48DB-B5A6-3038C4E56B4E}" destId="{2385626C-7F8A-4C10-BE68-0D190F91A89B}" srcOrd="7" destOrd="0" presId="urn:microsoft.com/office/officeart/2005/8/layout/cycle6"/>
    <dgm:cxn modelId="{4B59EB52-761F-492D-AB51-C91DA04344CF}" type="presParOf" srcId="{4680D058-C784-48DB-B5A6-3038C4E56B4E}" destId="{CB46C429-036C-44C7-98DF-CBD7278C8020}"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60B5E-355D-4CBC-AAE8-5BC6657A88B5}">
      <dsp:nvSpPr>
        <dsp:cNvPr id="0" name=""/>
        <dsp:cNvSpPr/>
      </dsp:nvSpPr>
      <dsp:spPr>
        <a:xfrm>
          <a:off x="3115513" y="2126231"/>
          <a:ext cx="2487594" cy="1770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solidFill>
                <a:schemeClr val="bg1"/>
              </a:solidFill>
            </a:rPr>
            <a:t>על מנת להגיע לאורטופד יש להמתין זמן רב לתור (המתנה של עד 3 חודשים) </a:t>
          </a:r>
          <a:endParaRPr lang="en-US" sz="2000" kern="1200" dirty="0"/>
        </a:p>
      </dsp:txBody>
      <dsp:txXfrm>
        <a:off x="3115513" y="2126231"/>
        <a:ext cx="2487594" cy="1770461"/>
      </dsp:txXfrm>
    </dsp:sp>
    <dsp:sp modelId="{59898D1D-5B6D-4082-8424-1DFD72E2E05A}">
      <dsp:nvSpPr>
        <dsp:cNvPr id="0" name=""/>
        <dsp:cNvSpPr/>
      </dsp:nvSpPr>
      <dsp:spPr>
        <a:xfrm>
          <a:off x="430834" y="2091228"/>
          <a:ext cx="2392070" cy="1779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solidFill>
                <a:schemeClr val="bg1"/>
              </a:solidFill>
            </a:rPr>
            <a:t>בשביל הבחנה מדויקת יותר נדרש </a:t>
          </a:r>
          <a:r>
            <a:rPr lang="en-US" sz="2000" kern="1200" dirty="0">
              <a:solidFill>
                <a:schemeClr val="bg1"/>
              </a:solidFill>
            </a:rPr>
            <a:t>MRI</a:t>
          </a:r>
          <a:r>
            <a:rPr lang="he-IL" sz="2000" kern="1200" dirty="0">
              <a:solidFill>
                <a:schemeClr val="bg1"/>
              </a:solidFill>
            </a:rPr>
            <a:t> (זמן המתנה של עד 5 חודשים בארץ + בדיקה יקרה)</a:t>
          </a:r>
          <a:endParaRPr lang="en-US" sz="2000" kern="1200" dirty="0"/>
        </a:p>
      </dsp:txBody>
      <dsp:txXfrm>
        <a:off x="430834" y="2091228"/>
        <a:ext cx="2392070" cy="1779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2AFC0-A81F-43E9-8127-850E0E207655}">
      <dsp:nvSpPr>
        <dsp:cNvPr id="0" name=""/>
        <dsp:cNvSpPr/>
      </dsp:nvSpPr>
      <dsp:spPr>
        <a:xfrm>
          <a:off x="1959344" y="1773"/>
          <a:ext cx="1838466" cy="119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kern="1200" dirty="0"/>
            <a:t>קופות החולים</a:t>
          </a:r>
          <a:endParaRPr lang="en-US" sz="3100" kern="1200" dirty="0"/>
        </a:p>
      </dsp:txBody>
      <dsp:txXfrm>
        <a:off x="2017679" y="60108"/>
        <a:ext cx="1721796" cy="1078333"/>
      </dsp:txXfrm>
    </dsp:sp>
    <dsp:sp modelId="{52AB52BE-2BB1-416F-A941-1DFA6F870758}">
      <dsp:nvSpPr>
        <dsp:cNvPr id="0" name=""/>
        <dsp:cNvSpPr/>
      </dsp:nvSpPr>
      <dsp:spPr>
        <a:xfrm>
          <a:off x="1285558" y="599274"/>
          <a:ext cx="3186038" cy="3186038"/>
        </a:xfrm>
        <a:custGeom>
          <a:avLst/>
          <a:gdLst/>
          <a:ahLst/>
          <a:cxnLst/>
          <a:rect l="0" t="0" r="0" b="0"/>
          <a:pathLst>
            <a:path>
              <a:moveTo>
                <a:pt x="2525592" y="301501"/>
              </a:moveTo>
              <a:arcTo wR="1593019" hR="1593019" stAng="18349927" swAng="364528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051CC8-602E-44AA-8C48-099ADCE009F6}">
      <dsp:nvSpPr>
        <dsp:cNvPr id="0" name=""/>
        <dsp:cNvSpPr/>
      </dsp:nvSpPr>
      <dsp:spPr>
        <a:xfrm>
          <a:off x="3338939" y="2391302"/>
          <a:ext cx="1838466" cy="119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kern="1200" dirty="0"/>
            <a:t>חברות הביטוח</a:t>
          </a:r>
          <a:endParaRPr lang="en-US" sz="3100" kern="1200" dirty="0"/>
        </a:p>
      </dsp:txBody>
      <dsp:txXfrm>
        <a:off x="3397274" y="2449637"/>
        <a:ext cx="1721796" cy="1078333"/>
      </dsp:txXfrm>
    </dsp:sp>
    <dsp:sp modelId="{7E9F4E78-69A1-43D1-AA0A-412A5CC78098}">
      <dsp:nvSpPr>
        <dsp:cNvPr id="0" name=""/>
        <dsp:cNvSpPr/>
      </dsp:nvSpPr>
      <dsp:spPr>
        <a:xfrm>
          <a:off x="1285558" y="599274"/>
          <a:ext cx="3186038" cy="3186038"/>
        </a:xfrm>
        <a:custGeom>
          <a:avLst/>
          <a:gdLst/>
          <a:ahLst/>
          <a:cxnLst/>
          <a:rect l="0" t="0" r="0" b="0"/>
          <a:pathLst>
            <a:path>
              <a:moveTo>
                <a:pt x="2350491" y="2994428"/>
              </a:moveTo>
              <a:arcTo wR="1593019" hR="1593019" stAng="3696507" swAng="34069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96D207-680C-42B8-A5A2-3C93ED743835}">
      <dsp:nvSpPr>
        <dsp:cNvPr id="0" name=""/>
        <dsp:cNvSpPr/>
      </dsp:nvSpPr>
      <dsp:spPr>
        <a:xfrm>
          <a:off x="579748" y="2391302"/>
          <a:ext cx="1838466" cy="119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kern="1200" dirty="0"/>
            <a:t>חברות פרטיות</a:t>
          </a:r>
          <a:endParaRPr lang="en-US" sz="3100" kern="1200" dirty="0"/>
        </a:p>
      </dsp:txBody>
      <dsp:txXfrm>
        <a:off x="638083" y="2449637"/>
        <a:ext cx="1721796" cy="1078333"/>
      </dsp:txXfrm>
    </dsp:sp>
    <dsp:sp modelId="{CB46C429-036C-44C7-98DF-CBD7278C8020}">
      <dsp:nvSpPr>
        <dsp:cNvPr id="0" name=""/>
        <dsp:cNvSpPr/>
      </dsp:nvSpPr>
      <dsp:spPr>
        <a:xfrm>
          <a:off x="1285558" y="599274"/>
          <a:ext cx="3186038" cy="3186038"/>
        </a:xfrm>
        <a:custGeom>
          <a:avLst/>
          <a:gdLst/>
          <a:ahLst/>
          <a:cxnLst/>
          <a:rect l="0" t="0" r="0" b="0"/>
          <a:pathLst>
            <a:path>
              <a:moveTo>
                <a:pt x="10515" y="1775752"/>
              </a:moveTo>
              <a:arcTo wR="1593019" hR="1593019" stAng="10404792" swAng="364528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417237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bg1"/>
                </a:solidFill>
              </a:rPr>
              <a:t>MRI</a:t>
            </a:r>
            <a:r>
              <a:rPr lang="he-IL" sz="1100" dirty="0">
                <a:solidFill>
                  <a:schemeClr val="bg1"/>
                </a:solidFill>
              </a:rPr>
              <a:t> (זמן המתנה של עד 5 חודשים בארץ + בדיקה יקרה על כן מטופלים לא נשלחים לבצע זאת בקביעות</a:t>
            </a:r>
            <a:endParaRPr lang="en-US" dirty="0"/>
          </a:p>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5858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http://crimsonpublishers.com/oproj/pdf/OPROJ.000525.pdf</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43450" y="3874950"/>
            <a:ext cx="6154500" cy="1584000"/>
          </a:xfrm>
          <a:prstGeom prst="rect">
            <a:avLst/>
          </a:prstGeom>
        </p:spPr>
        <p:txBody>
          <a:bodyPr spcFirstLastPara="1" wrap="square" lIns="91425" tIns="91425" rIns="91425" bIns="91425" anchor="b" anchorCtr="0"/>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
        <p:nvSpPr>
          <p:cNvPr id="10" name="Shape 10"/>
          <p:cNvSpPr/>
          <p:nvPr/>
        </p:nvSpPr>
        <p:spPr>
          <a:xfrm>
            <a:off x="581050" y="5857225"/>
            <a:ext cx="6016800" cy="168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 Gold">
  <p:cSld name="TITLE_1_3_1">
    <p:bg>
      <p:bgPr>
        <a:solidFill>
          <a:srgbClr val="ED9E46"/>
        </a:solid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65775" y="2111125"/>
            <a:ext cx="6009300" cy="15465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7" name="Shape 17"/>
          <p:cNvSpPr txBox="1">
            <a:spLocks noGrp="1"/>
          </p:cNvSpPr>
          <p:nvPr>
            <p:ph type="subTitle" idx="1"/>
          </p:nvPr>
        </p:nvSpPr>
        <p:spPr>
          <a:xfrm>
            <a:off x="481675" y="4658725"/>
            <a:ext cx="6093600" cy="1092300"/>
          </a:xfrm>
          <a:prstGeom prst="rect">
            <a:avLst/>
          </a:prstGeom>
        </p:spPr>
        <p:txBody>
          <a:bodyPr spcFirstLastPara="1" wrap="square" lIns="91425" tIns="91425" rIns="91425" bIns="91425" anchor="t" anchorCtr="0"/>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18" name="Shape 18"/>
          <p:cNvSpPr/>
          <p:nvPr/>
        </p:nvSpPr>
        <p:spPr>
          <a:xfrm>
            <a:off x="581050" y="4074025"/>
            <a:ext cx="6016800" cy="168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 Teal">
  <p:cSld name="TITLE_1_1">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1513800" y="2882400"/>
            <a:ext cx="6116400" cy="10932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1" name="Shape 21"/>
          <p:cNvSpPr txBox="1"/>
          <p:nvPr/>
        </p:nvSpPr>
        <p:spPr>
          <a:xfrm>
            <a:off x="3593400" y="1575225"/>
            <a:ext cx="1957200" cy="871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600" b="1">
                <a:solidFill>
                  <a:srgbClr val="FFFFFF"/>
                </a:solidFill>
                <a:latin typeface="Times New Roman"/>
                <a:ea typeface="Times New Roman"/>
                <a:cs typeface="Times New Roman"/>
                <a:sym typeface="Times New Roman"/>
              </a:rPr>
              <a:t>“</a:t>
            </a:r>
            <a:endParaRPr sz="9600" b="1">
              <a:solidFill>
                <a:srgbClr val="FFFFFF"/>
              </a:solidFill>
              <a:latin typeface="Times New Roman"/>
              <a:ea typeface="Times New Roman"/>
              <a:cs typeface="Times New Roman"/>
              <a:sym typeface="Times New Roman"/>
            </a:endParaRPr>
          </a:p>
        </p:txBody>
      </p:sp>
      <p:sp>
        <p:nvSpPr>
          <p:cNvPr id="22" name="Shape 22"/>
          <p:cNvSpPr/>
          <p:nvPr/>
        </p:nvSpPr>
        <p:spPr>
          <a:xfrm>
            <a:off x="2584275" y="6087475"/>
            <a:ext cx="3996000" cy="168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2584275" y="602225"/>
            <a:ext cx="3996000" cy="168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368225"/>
            <a:ext cx="8229600" cy="764100"/>
          </a:xfrm>
          <a:prstGeom prst="rect">
            <a:avLst/>
          </a:prstGeom>
        </p:spPr>
        <p:txBody>
          <a:bodyPr spcFirstLastPara="1" wrap="square" lIns="91425" tIns="91425" rIns="91425" bIns="91425" anchor="b"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46" name="Shape 46"/>
          <p:cNvSpPr/>
          <p:nvPr/>
        </p:nvSpPr>
        <p:spPr>
          <a:xfrm>
            <a:off x="2584275" y="6087475"/>
            <a:ext cx="3996000" cy="168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 Gold">
  <p:cSld name="CAPTION_ONLY_1_1">
    <p:bg>
      <p:bgPr>
        <a:solidFill>
          <a:srgbClr val="ED9E46"/>
        </a:solidFill>
        <a:effectLst/>
      </p:bgPr>
    </p:bg>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588700" y="5875075"/>
            <a:ext cx="7966500" cy="3714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1" name="Shape 71"/>
          <p:cNvSpPr/>
          <p:nvPr/>
        </p:nvSpPr>
        <p:spPr>
          <a:xfrm>
            <a:off x="2584275" y="602225"/>
            <a:ext cx="3996000" cy="168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Gold">
  <p:cSld name="BLANK_1_1">
    <p:bg>
      <p:bgPr>
        <a:solidFill>
          <a:srgbClr val="ED9E46"/>
        </a:solidFill>
        <a:effectLst/>
      </p:bgPr>
    </p:bg>
    <p:spTree>
      <p:nvGrpSpPr>
        <p:cNvPr id="1" name="Shape 7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5AFD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96826"/>
            <a:ext cx="8229600" cy="14292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sz="3600" b="1">
                <a:solidFill>
                  <a:srgbClr val="FFFFFF"/>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561950" y="2507725"/>
            <a:ext cx="8020200" cy="375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marL="914400" lvl="1" indent="-3810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marL="1371600" lvl="2" indent="-3810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marL="1828800" lvl="3" indent="-3429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marL="2286000" lvl="4" indent="-3429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marL="2743200" lvl="5" indent="-3429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marL="3200400" lvl="6" indent="-3429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marL="3657600" lvl="7" indent="-3429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marL="4114800" lvl="8" indent="-3429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6" r:id="rId4"/>
    <p:sldLayoutId id="2147483658" r:id="rId5"/>
    <p:sldLayoutId id="2147483663" r:id="rId6"/>
    <p:sldLayoutId id="2147483664" r:id="rId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2.png"/><Relationship Id="rId4" Type="http://schemas.openxmlformats.org/officeDocument/2006/relationships/diagramQuickStyle" Target="../diagrams/quickStyle2.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0" y="1829575"/>
            <a:ext cx="6927819" cy="1838065"/>
          </a:xfrm>
          <a:prstGeom prst="rect">
            <a:avLst/>
          </a:prstGeom>
        </p:spPr>
        <p:txBody>
          <a:bodyPr spcFirstLastPara="1" wrap="square" lIns="91425" tIns="91425" rIns="91425" bIns="91425" anchor="b" anchorCtr="0">
            <a:noAutofit/>
          </a:bodyPr>
          <a:lstStyle/>
          <a:p>
            <a:pPr algn="ctr"/>
            <a:r>
              <a:rPr lang="en-US" sz="11500" dirty="0">
                <a:solidFill>
                  <a:srgbClr val="7030A0"/>
                </a:solidFill>
                <a:latin typeface="Aharoni" panose="02010803020104030203" pitchFamily="2" charset="-79"/>
                <a:cs typeface="Aharoni" panose="02010803020104030203" pitchFamily="2" charset="-79"/>
              </a:rPr>
              <a:t>ACLapp</a:t>
            </a:r>
            <a:endParaRPr lang="he-IL" sz="1200" dirty="0">
              <a:solidFill>
                <a:srgbClr val="7030A0"/>
              </a:solidFill>
              <a:latin typeface="Aharoni" panose="02010803020104030203" pitchFamily="2" charset="-79"/>
              <a:cs typeface="Aharoni" panose="02010803020104030203" pitchFamily="2" charset="-79"/>
            </a:endParaRPr>
          </a:p>
        </p:txBody>
      </p:sp>
      <p:sp>
        <p:nvSpPr>
          <p:cNvPr id="2" name="מלבן 1">
            <a:extLst>
              <a:ext uri="{FF2B5EF4-FFF2-40B4-BE49-F238E27FC236}">
                <a16:creationId xmlns:a16="http://schemas.microsoft.com/office/drawing/2014/main" id="{2434F5CE-0AB0-4A54-BA24-7F69C468411D}"/>
              </a:ext>
            </a:extLst>
          </p:cNvPr>
          <p:cNvSpPr/>
          <p:nvPr/>
        </p:nvSpPr>
        <p:spPr>
          <a:xfrm>
            <a:off x="485653" y="4620983"/>
            <a:ext cx="6154500" cy="2062103"/>
          </a:xfrm>
          <a:prstGeom prst="rect">
            <a:avLst/>
          </a:prstGeom>
        </p:spPr>
        <p:txBody>
          <a:bodyPr wrap="square">
            <a:spAutoFit/>
          </a:bodyPr>
          <a:lstStyle/>
          <a:p>
            <a:pPr fontAlgn="base"/>
            <a:r>
              <a:rPr lang="en-US" sz="3200" dirty="0">
                <a:solidFill>
                  <a:schemeClr val="bg1"/>
                </a:solidFill>
                <a:latin typeface="nimbus-sans-tw01con"/>
              </a:rPr>
              <a:t>A clever knee brace for Anterior cruciate ligament Injuries</a:t>
            </a:r>
            <a:endParaRPr lang="en-US" sz="3200" dirty="0">
              <a:solidFill>
                <a:schemeClr val="bg1"/>
              </a:solidFill>
              <a:latin typeface="dinneuzeitgroteskltw01-_812426"/>
            </a:endParaRPr>
          </a:p>
          <a:p>
            <a:br>
              <a:rPr lang="en-US" sz="3200" dirty="0">
                <a:solidFill>
                  <a:schemeClr val="bg1"/>
                </a:solidFill>
              </a:rPr>
            </a:br>
            <a:endParaRPr lang="he-IL" sz="3200" dirty="0">
              <a:solidFill>
                <a:schemeClr val="bg1"/>
              </a:solidFill>
            </a:endParaRPr>
          </a:p>
        </p:txBody>
      </p:sp>
      <p:pic>
        <p:nvPicPr>
          <p:cNvPr id="6" name="תמונה 5">
            <a:extLst>
              <a:ext uri="{FF2B5EF4-FFF2-40B4-BE49-F238E27FC236}">
                <a16:creationId xmlns:a16="http://schemas.microsoft.com/office/drawing/2014/main" id="{ECFC2374-2D76-4564-9E32-FB67358801F1}"/>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8108" b="89865" l="10000" r="90000">
                        <a14:foregroundMark x1="26250" y1="8784" x2="26250" y2="8784"/>
                        <a14:foregroundMark x1="68750" y1="8108" x2="68750" y2="8108"/>
                      </a14:backgroundRemoval>
                    </a14:imgEffect>
                    <a14:imgEffect>
                      <a14:sharpenSoften amount="-50000"/>
                    </a14:imgEffect>
                  </a14:imgLayer>
                </a14:imgProps>
              </a:ext>
            </a:extLst>
          </a:blip>
          <a:stretch>
            <a:fillRect/>
          </a:stretch>
        </p:blipFill>
        <p:spPr>
          <a:xfrm>
            <a:off x="6064102" y="1712641"/>
            <a:ext cx="2239926" cy="20719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71A26-3084-4DA2-87F4-9D1AB8D9166E}"/>
              </a:ext>
            </a:extLst>
          </p:cNvPr>
          <p:cNvSpPr txBox="1"/>
          <p:nvPr/>
        </p:nvSpPr>
        <p:spPr>
          <a:xfrm>
            <a:off x="339639" y="438123"/>
            <a:ext cx="7922526" cy="646331"/>
          </a:xfrm>
          <a:prstGeom prst="rect">
            <a:avLst/>
          </a:prstGeom>
          <a:noFill/>
        </p:spPr>
        <p:txBody>
          <a:bodyPr wrap="square" rtlCol="1">
            <a:spAutoFit/>
          </a:bodyPr>
          <a:lstStyle/>
          <a:p>
            <a:pPr algn="ctr" rtl="1"/>
            <a:r>
              <a:rPr lang="en-US" sz="3600" b="1" dirty="0">
                <a:solidFill>
                  <a:srgbClr val="7030A0"/>
                </a:solidFill>
              </a:rPr>
              <a:t>Our team: Founders</a:t>
            </a:r>
            <a:endParaRPr lang="he-IL" sz="3600" b="1" dirty="0">
              <a:solidFill>
                <a:srgbClr val="7030A0"/>
              </a:solidFill>
            </a:endParaRPr>
          </a:p>
        </p:txBody>
      </p:sp>
      <p:pic>
        <p:nvPicPr>
          <p:cNvPr id="3" name="Picture Placeholder 4"/>
          <p:cNvPicPr>
            <a:picLocks noChangeAspect="1"/>
          </p:cNvPicPr>
          <p:nvPr/>
        </p:nvPicPr>
        <p:blipFill>
          <a:blip r:embed="rId2">
            <a:extLst>
              <a:ext uri="{28A0092B-C50C-407E-A947-70E740481C1C}">
                <a14:useLocalDpi xmlns:a14="http://schemas.microsoft.com/office/drawing/2010/main" val="0"/>
              </a:ext>
            </a:extLst>
          </a:blip>
          <a:srcRect l="13017" r="13017"/>
          <a:stretch>
            <a:fillRect/>
          </a:stretch>
        </p:blipFill>
        <p:spPr>
          <a:xfrm>
            <a:off x="1095867" y="1512278"/>
            <a:ext cx="1487439" cy="1983252"/>
          </a:xfrm>
          <a:prstGeom prst="ellipse">
            <a:avLst/>
          </a:prstGeom>
        </p:spPr>
      </p:pic>
      <p:pic>
        <p:nvPicPr>
          <p:cNvPr id="4" name="Picture Placeholder 5"/>
          <p:cNvPicPr>
            <a:picLocks noChangeAspect="1"/>
          </p:cNvPicPr>
          <p:nvPr/>
        </p:nvPicPr>
        <p:blipFill>
          <a:blip r:embed="rId3">
            <a:extLst>
              <a:ext uri="{28A0092B-C50C-407E-A947-70E740481C1C}">
                <a14:useLocalDpi xmlns:a14="http://schemas.microsoft.com/office/drawing/2010/main" val="0"/>
              </a:ext>
            </a:extLst>
          </a:blip>
          <a:srcRect l="12537" r="12537"/>
          <a:stretch>
            <a:fillRect/>
          </a:stretch>
        </p:blipFill>
        <p:spPr>
          <a:xfrm>
            <a:off x="3977609" y="1512278"/>
            <a:ext cx="1487438" cy="1983251"/>
          </a:xfrm>
          <a:prstGeom prst="ellipse">
            <a:avLst/>
          </a:prstGeom>
        </p:spPr>
      </p:pic>
      <p:pic>
        <p:nvPicPr>
          <p:cNvPr id="5" name="Picture Placeholder 9"/>
          <p:cNvPicPr>
            <a:picLocks noChangeAspect="1"/>
          </p:cNvPicPr>
          <p:nvPr/>
        </p:nvPicPr>
        <p:blipFill>
          <a:blip r:embed="rId4">
            <a:extLst>
              <a:ext uri="{28A0092B-C50C-407E-A947-70E740481C1C}">
                <a14:useLocalDpi xmlns:a14="http://schemas.microsoft.com/office/drawing/2010/main" val="0"/>
              </a:ext>
            </a:extLst>
          </a:blip>
          <a:srcRect t="7752" b="7752"/>
          <a:stretch>
            <a:fillRect/>
          </a:stretch>
        </p:blipFill>
        <p:spPr>
          <a:xfrm>
            <a:off x="6859350" y="1441938"/>
            <a:ext cx="1540193" cy="2053591"/>
          </a:xfrm>
          <a:prstGeom prst="ellipse">
            <a:avLst/>
          </a:prstGeom>
        </p:spPr>
      </p:pic>
      <p:sp>
        <p:nvSpPr>
          <p:cNvPr id="6" name="Rectangle 5"/>
          <p:cNvSpPr/>
          <p:nvPr/>
        </p:nvSpPr>
        <p:spPr>
          <a:xfrm>
            <a:off x="813586" y="3717021"/>
            <a:ext cx="2052000" cy="634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r>
              <a:rPr lang="fr-FR" sz="1200" b="1" dirty="0">
                <a:solidFill>
                  <a:schemeClr val="bg1"/>
                </a:solidFill>
                <a:latin typeface="Segoe UI" panose="020B0502040204020203" pitchFamily="34" charset="0"/>
                <a:cs typeface="Segoe UI" panose="020B0502040204020203" pitchFamily="34" charset="0"/>
              </a:rPr>
              <a:t>Edi </a:t>
            </a:r>
            <a:r>
              <a:rPr lang="fr-FR" sz="1200" b="1" dirty="0" err="1">
                <a:solidFill>
                  <a:schemeClr val="bg1"/>
                </a:solidFill>
                <a:latin typeface="Segoe UI" panose="020B0502040204020203" pitchFamily="34" charset="0"/>
                <a:cs typeface="Segoe UI" panose="020B0502040204020203" pitchFamily="34" charset="0"/>
              </a:rPr>
              <a:t>Mados</a:t>
            </a:r>
            <a:br>
              <a:rPr lang="fr-FR" sz="1200" dirty="0">
                <a:solidFill>
                  <a:schemeClr val="bg1"/>
                </a:solidFill>
              </a:rPr>
            </a:br>
            <a:r>
              <a:rPr lang="fr-FR" sz="1200" b="1" dirty="0">
                <a:solidFill>
                  <a:schemeClr val="bg1"/>
                </a:solidFill>
                <a:latin typeface="Segoe UI" panose="020B0502040204020203" pitchFamily="34" charset="0"/>
                <a:cs typeface="Segoe UI" panose="020B0502040204020203" pitchFamily="34" charset="0"/>
              </a:rPr>
              <a:t>CTO</a:t>
            </a:r>
          </a:p>
        </p:txBody>
      </p:sp>
      <p:sp>
        <p:nvSpPr>
          <p:cNvPr id="7" name="Rectangle 6"/>
          <p:cNvSpPr/>
          <p:nvPr/>
        </p:nvSpPr>
        <p:spPr>
          <a:xfrm>
            <a:off x="813586" y="4443212"/>
            <a:ext cx="2052000"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spcAft>
                <a:spcPts val="900"/>
              </a:spcAft>
            </a:pPr>
            <a:r>
              <a:rPr lang="fr-FR" sz="1200" dirty="0">
                <a:solidFill>
                  <a:schemeClr val="bg1"/>
                </a:solidFill>
                <a:latin typeface="+mj-lt"/>
                <a:cs typeface="Segoe UI" panose="020B0502040204020203" pitchFamily="34" charset="0"/>
              </a:rPr>
              <a:t>MSc student,</a:t>
            </a:r>
          </a:p>
          <a:p>
            <a:pPr algn="ctr">
              <a:spcAft>
                <a:spcPts val="900"/>
              </a:spcAft>
            </a:pPr>
            <a:r>
              <a:rPr lang="fr-FR" sz="1200" i="1" dirty="0" err="1">
                <a:solidFill>
                  <a:schemeClr val="bg1"/>
                </a:solidFill>
                <a:latin typeface="+mj-lt"/>
                <a:cs typeface="Segoe UI" panose="020B0502040204020203" pitchFamily="34" charset="0"/>
              </a:rPr>
              <a:t>Materials</a:t>
            </a:r>
            <a:r>
              <a:rPr lang="fr-FR" sz="1200" i="1" dirty="0">
                <a:solidFill>
                  <a:schemeClr val="bg1"/>
                </a:solidFill>
                <a:latin typeface="+mj-lt"/>
                <a:cs typeface="Segoe UI" panose="020B0502040204020203" pitchFamily="34" charset="0"/>
              </a:rPr>
              <a:t> </a:t>
            </a:r>
            <a:r>
              <a:rPr lang="fr-FR" sz="1200" i="1" dirty="0" err="1">
                <a:solidFill>
                  <a:schemeClr val="bg1"/>
                </a:solidFill>
                <a:latin typeface="+mj-lt"/>
                <a:cs typeface="Segoe UI" panose="020B0502040204020203" pitchFamily="34" charset="0"/>
              </a:rPr>
              <a:t>engineer</a:t>
            </a:r>
            <a:endParaRPr lang="fr-FR" sz="1200" i="1" dirty="0">
              <a:solidFill>
                <a:schemeClr val="bg1"/>
              </a:solidFill>
              <a:latin typeface="+mj-lt"/>
            </a:endParaRPr>
          </a:p>
        </p:txBody>
      </p:sp>
      <p:sp>
        <p:nvSpPr>
          <p:cNvPr id="8" name="Rectangle 7"/>
          <p:cNvSpPr/>
          <p:nvPr/>
        </p:nvSpPr>
        <p:spPr>
          <a:xfrm>
            <a:off x="3695328" y="3750065"/>
            <a:ext cx="2052000" cy="634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r>
              <a:rPr lang="fr-FR" sz="1200" b="1" dirty="0" err="1">
                <a:solidFill>
                  <a:schemeClr val="bg1"/>
                </a:solidFill>
                <a:latin typeface="Segoe UI" panose="020B0502040204020203" pitchFamily="34" charset="0"/>
                <a:cs typeface="Segoe UI" panose="020B0502040204020203" pitchFamily="34" charset="0"/>
              </a:rPr>
              <a:t>Yossi</a:t>
            </a:r>
            <a:r>
              <a:rPr lang="fr-FR" sz="1200" b="1" dirty="0">
                <a:solidFill>
                  <a:schemeClr val="bg1"/>
                </a:solidFill>
                <a:latin typeface="Segoe UI" panose="020B0502040204020203" pitchFamily="34" charset="0"/>
                <a:cs typeface="Segoe UI" panose="020B0502040204020203" pitchFamily="34" charset="0"/>
              </a:rPr>
              <a:t> </a:t>
            </a:r>
            <a:r>
              <a:rPr lang="fr-FR" sz="1200" b="1" dirty="0" err="1">
                <a:solidFill>
                  <a:schemeClr val="bg1"/>
                </a:solidFill>
                <a:latin typeface="Segoe UI" panose="020B0502040204020203" pitchFamily="34" charset="0"/>
                <a:cs typeface="Segoe UI" panose="020B0502040204020203" pitchFamily="34" charset="0"/>
              </a:rPr>
              <a:t>Geller</a:t>
            </a:r>
            <a:br>
              <a:rPr lang="fr-FR" sz="1200" dirty="0">
                <a:solidFill>
                  <a:schemeClr val="bg1"/>
                </a:solidFill>
              </a:rPr>
            </a:br>
            <a:r>
              <a:rPr lang="fr-FR" sz="1200" b="1" dirty="0">
                <a:solidFill>
                  <a:schemeClr val="bg1"/>
                </a:solidFill>
                <a:latin typeface="Segoe UI" panose="020B0502040204020203" pitchFamily="34" charset="0"/>
                <a:cs typeface="Segoe UI" panose="020B0502040204020203" pitchFamily="34" charset="0"/>
              </a:rPr>
              <a:t>CEO</a:t>
            </a:r>
          </a:p>
        </p:txBody>
      </p:sp>
      <p:sp>
        <p:nvSpPr>
          <p:cNvPr id="9" name="Rectangle 8"/>
          <p:cNvSpPr/>
          <p:nvPr/>
        </p:nvSpPr>
        <p:spPr>
          <a:xfrm>
            <a:off x="3695328" y="4446060"/>
            <a:ext cx="2052000"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spcAft>
                <a:spcPts val="900"/>
              </a:spcAft>
            </a:pPr>
            <a:r>
              <a:rPr lang="fr-FR" sz="1200" dirty="0">
                <a:solidFill>
                  <a:schemeClr val="bg1"/>
                </a:solidFill>
                <a:cs typeface="Segoe UI" panose="020B0502040204020203" pitchFamily="34" charset="0"/>
              </a:rPr>
              <a:t>MSc student,</a:t>
            </a:r>
          </a:p>
          <a:p>
            <a:pPr algn="ctr">
              <a:spcAft>
                <a:spcPts val="900"/>
              </a:spcAft>
            </a:pPr>
            <a:r>
              <a:rPr lang="fr-FR" sz="1200" i="1" dirty="0" err="1">
                <a:solidFill>
                  <a:schemeClr val="bg1"/>
                </a:solidFill>
                <a:cs typeface="Segoe UI" panose="020B0502040204020203" pitchFamily="34" charset="0"/>
              </a:rPr>
              <a:t>Materials</a:t>
            </a:r>
            <a:r>
              <a:rPr lang="fr-FR" sz="1200" i="1" dirty="0">
                <a:solidFill>
                  <a:schemeClr val="bg1"/>
                </a:solidFill>
                <a:cs typeface="Segoe UI" panose="020B0502040204020203" pitchFamily="34" charset="0"/>
              </a:rPr>
              <a:t> </a:t>
            </a:r>
            <a:r>
              <a:rPr lang="fr-FR" sz="1200" i="1" dirty="0" err="1">
                <a:solidFill>
                  <a:schemeClr val="bg1"/>
                </a:solidFill>
                <a:cs typeface="Segoe UI" panose="020B0502040204020203" pitchFamily="34" charset="0"/>
              </a:rPr>
              <a:t>engineer</a:t>
            </a:r>
            <a:endParaRPr lang="fr-FR" sz="1200" i="1" dirty="0">
              <a:solidFill>
                <a:schemeClr val="bg1"/>
              </a:solidFill>
            </a:endParaRPr>
          </a:p>
        </p:txBody>
      </p:sp>
      <p:sp>
        <p:nvSpPr>
          <p:cNvPr id="10" name="Rectangle 9"/>
          <p:cNvSpPr/>
          <p:nvPr/>
        </p:nvSpPr>
        <p:spPr>
          <a:xfrm>
            <a:off x="6534923" y="3717021"/>
            <a:ext cx="2052000" cy="634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r>
              <a:rPr lang="fr-FR" sz="1200" b="1" dirty="0" err="1">
                <a:solidFill>
                  <a:schemeClr val="bg1"/>
                </a:solidFill>
                <a:latin typeface="Segoe UI" panose="020B0502040204020203" pitchFamily="34" charset="0"/>
                <a:cs typeface="Segoe UI" panose="020B0502040204020203" pitchFamily="34" charset="0"/>
              </a:rPr>
              <a:t>Ouri</a:t>
            </a:r>
            <a:r>
              <a:rPr lang="fr-FR" sz="1200" b="1" dirty="0">
                <a:solidFill>
                  <a:schemeClr val="bg1"/>
                </a:solidFill>
                <a:latin typeface="Segoe UI" panose="020B0502040204020203" pitchFamily="34" charset="0"/>
                <a:cs typeface="Segoe UI" panose="020B0502040204020203" pitchFamily="34" charset="0"/>
              </a:rPr>
              <a:t> </a:t>
            </a:r>
            <a:r>
              <a:rPr lang="fr-FR" sz="1200" b="1" dirty="0" err="1">
                <a:solidFill>
                  <a:schemeClr val="bg1"/>
                </a:solidFill>
                <a:latin typeface="Segoe UI" panose="020B0502040204020203" pitchFamily="34" charset="0"/>
                <a:cs typeface="Segoe UI" panose="020B0502040204020203" pitchFamily="34" charset="0"/>
              </a:rPr>
              <a:t>Bouzaglo</a:t>
            </a:r>
            <a:r>
              <a:rPr lang="fr-FR" sz="1200" b="1" dirty="0">
                <a:solidFill>
                  <a:schemeClr val="bg1"/>
                </a:solidFill>
                <a:latin typeface="Segoe UI" panose="020B0502040204020203" pitchFamily="34" charset="0"/>
                <a:cs typeface="Segoe UI" panose="020B0502040204020203" pitchFamily="34" charset="0"/>
              </a:rPr>
              <a:t> </a:t>
            </a:r>
          </a:p>
          <a:p>
            <a:pPr algn="ctr">
              <a:lnSpc>
                <a:spcPct val="150000"/>
              </a:lnSpc>
            </a:pPr>
            <a:r>
              <a:rPr lang="fr-FR" sz="1200" b="1" dirty="0">
                <a:solidFill>
                  <a:schemeClr val="bg1"/>
                </a:solidFill>
                <a:latin typeface="Segoe UI" panose="020B0502040204020203" pitchFamily="34" charset="0"/>
                <a:cs typeface="Segoe UI" panose="020B0502040204020203" pitchFamily="34" charset="0"/>
              </a:rPr>
              <a:t>CPO</a:t>
            </a:r>
          </a:p>
        </p:txBody>
      </p:sp>
      <p:sp>
        <p:nvSpPr>
          <p:cNvPr id="11" name="Rectangle 10"/>
          <p:cNvSpPr/>
          <p:nvPr/>
        </p:nvSpPr>
        <p:spPr>
          <a:xfrm>
            <a:off x="6603446" y="4446060"/>
            <a:ext cx="2052000"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spcAft>
                <a:spcPts val="900"/>
              </a:spcAft>
            </a:pPr>
            <a:r>
              <a:rPr lang="fr-FR" sz="1200" dirty="0">
                <a:solidFill>
                  <a:schemeClr val="bg1"/>
                </a:solidFill>
                <a:cs typeface="Segoe UI" panose="020B0502040204020203" pitchFamily="34" charset="0"/>
              </a:rPr>
              <a:t>MSc student,</a:t>
            </a:r>
          </a:p>
          <a:p>
            <a:pPr algn="ctr">
              <a:spcAft>
                <a:spcPts val="900"/>
              </a:spcAft>
            </a:pPr>
            <a:r>
              <a:rPr lang="fr-FR" sz="1200" i="1" dirty="0" err="1">
                <a:solidFill>
                  <a:schemeClr val="bg1"/>
                </a:solidFill>
                <a:cs typeface="Segoe UI" panose="020B0502040204020203" pitchFamily="34" charset="0"/>
              </a:rPr>
              <a:t>Materials</a:t>
            </a:r>
            <a:r>
              <a:rPr lang="fr-FR" sz="1200" i="1" dirty="0">
                <a:solidFill>
                  <a:schemeClr val="bg1"/>
                </a:solidFill>
                <a:cs typeface="Segoe UI" panose="020B0502040204020203" pitchFamily="34" charset="0"/>
              </a:rPr>
              <a:t> </a:t>
            </a:r>
            <a:r>
              <a:rPr lang="fr-FR" sz="1200" i="1" dirty="0" err="1">
                <a:solidFill>
                  <a:schemeClr val="bg1"/>
                </a:solidFill>
                <a:cs typeface="Segoe UI" panose="020B0502040204020203" pitchFamily="34" charset="0"/>
              </a:rPr>
              <a:t>engineer</a:t>
            </a:r>
            <a:endParaRPr lang="fr-FR" sz="1200" i="1" dirty="0">
              <a:solidFill>
                <a:schemeClr val="bg1"/>
              </a:solidFill>
            </a:endParaRPr>
          </a:p>
        </p:txBody>
      </p:sp>
    </p:spTree>
    <p:extLst>
      <p:ext uri="{BB962C8B-B14F-4D97-AF65-F5344CB8AC3E}">
        <p14:creationId xmlns:p14="http://schemas.microsoft.com/office/powerpoint/2010/main" val="389498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ctrTitle" idx="4294967295"/>
          </p:nvPr>
        </p:nvSpPr>
        <p:spPr>
          <a:xfrm>
            <a:off x="457200" y="8157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9600"/>
              <a:t>THANKS!</a:t>
            </a:r>
            <a:endParaRPr sz="9600"/>
          </a:p>
        </p:txBody>
      </p:sp>
      <p:sp>
        <p:nvSpPr>
          <p:cNvPr id="340" name="Shape 340"/>
          <p:cNvSpPr txBox="1">
            <a:spLocks noGrp="1"/>
          </p:cNvSpPr>
          <p:nvPr>
            <p:ph type="subTitle" idx="4294967295"/>
          </p:nvPr>
        </p:nvSpPr>
        <p:spPr>
          <a:xfrm>
            <a:off x="457200" y="2186550"/>
            <a:ext cx="6593700" cy="104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4800">
                <a:solidFill>
                  <a:srgbClr val="1D98C7"/>
                </a:solidFill>
                <a:latin typeface="Montserrat"/>
                <a:ea typeface="Montserrat"/>
                <a:cs typeface="Montserrat"/>
                <a:sym typeface="Montserrat"/>
              </a:rPr>
              <a:t>Any questions?</a:t>
            </a:r>
            <a:endParaRPr sz="4800">
              <a:solidFill>
                <a:srgbClr val="1D98C7"/>
              </a:solidFill>
              <a:latin typeface="Montserrat"/>
              <a:ea typeface="Montserrat"/>
              <a:cs typeface="Montserrat"/>
              <a:sym typeface="Montserrat"/>
            </a:endParaRPr>
          </a:p>
        </p:txBody>
      </p:sp>
      <p:sp>
        <p:nvSpPr>
          <p:cNvPr id="342" name="Shape 342"/>
          <p:cNvSpPr/>
          <p:nvPr/>
        </p:nvSpPr>
        <p:spPr>
          <a:xfrm>
            <a:off x="581050" y="3363375"/>
            <a:ext cx="6016800" cy="168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4" name="TextBox 13">
            <a:extLst>
              <a:ext uri="{FF2B5EF4-FFF2-40B4-BE49-F238E27FC236}">
                <a16:creationId xmlns:a16="http://schemas.microsoft.com/office/drawing/2014/main" id="{709691D0-C9FD-4CEA-9D81-55B014E7465A}"/>
              </a:ext>
            </a:extLst>
          </p:cNvPr>
          <p:cNvSpPr txBox="1"/>
          <p:nvPr/>
        </p:nvSpPr>
        <p:spPr>
          <a:xfrm>
            <a:off x="7025055" y="64812"/>
            <a:ext cx="1999265" cy="923330"/>
          </a:xfrm>
          <a:prstGeom prst="rect">
            <a:avLst/>
          </a:prstGeom>
          <a:noFill/>
        </p:spPr>
        <p:txBody>
          <a:bodyPr wrap="none" rtlCol="1">
            <a:spAutoFit/>
          </a:bodyPr>
          <a:lstStyle/>
          <a:p>
            <a:pPr algn="r" rtl="1"/>
            <a:r>
              <a:rPr lang="he-IL" sz="5400" b="1" dirty="0">
                <a:solidFill>
                  <a:srgbClr val="7030A0"/>
                </a:solidFill>
              </a:rPr>
              <a:t>הבעיה</a:t>
            </a:r>
          </a:p>
        </p:txBody>
      </p:sp>
      <p:sp>
        <p:nvSpPr>
          <p:cNvPr id="2" name="TextBox 1">
            <a:extLst>
              <a:ext uri="{FF2B5EF4-FFF2-40B4-BE49-F238E27FC236}">
                <a16:creationId xmlns:a16="http://schemas.microsoft.com/office/drawing/2014/main" id="{6A677A97-E213-4CDE-8A55-8DE42F8D1735}"/>
              </a:ext>
            </a:extLst>
          </p:cNvPr>
          <p:cNvSpPr txBox="1"/>
          <p:nvPr/>
        </p:nvSpPr>
        <p:spPr>
          <a:xfrm>
            <a:off x="3211157" y="1234326"/>
            <a:ext cx="5904708" cy="1631216"/>
          </a:xfrm>
          <a:prstGeom prst="rect">
            <a:avLst/>
          </a:prstGeom>
          <a:noFill/>
        </p:spPr>
        <p:txBody>
          <a:bodyPr wrap="square" rtlCol="1">
            <a:spAutoFit/>
          </a:bodyPr>
          <a:lstStyle/>
          <a:p>
            <a:pPr algn="r" rtl="1"/>
            <a:r>
              <a:rPr lang="he-IL" sz="2000" dirty="0">
                <a:solidFill>
                  <a:schemeClr val="bg1"/>
                </a:solidFill>
              </a:rPr>
              <a:t>למייצבי הברך הקיימים היום בשוק המותאמים לפציעות של קריעת רצועה צולבת קדמית, קיים ציר זוויתי אותו ניתן לכוון כתלות במצב הברך. כדי לקבל הערכה מדויקת למצב הברך יש ללכת לאורטופד שייבחן את מצב הברך ולפי זה יגדיר את זווית המייצב. </a:t>
            </a:r>
          </a:p>
        </p:txBody>
      </p:sp>
      <p:pic>
        <p:nvPicPr>
          <p:cNvPr id="3" name="תמונה 2">
            <a:extLst>
              <a:ext uri="{FF2B5EF4-FFF2-40B4-BE49-F238E27FC236}">
                <a16:creationId xmlns:a16="http://schemas.microsoft.com/office/drawing/2014/main" id="{EFA4F77B-A584-47E4-8463-53A4E3DBFCFD}"/>
              </a:ext>
            </a:extLst>
          </p:cNvPr>
          <p:cNvPicPr>
            <a:picLocks noChangeAspect="1"/>
          </p:cNvPicPr>
          <p:nvPr/>
        </p:nvPicPr>
        <p:blipFill>
          <a:blip r:embed="rId3"/>
          <a:stretch>
            <a:fillRect/>
          </a:stretch>
        </p:blipFill>
        <p:spPr>
          <a:xfrm>
            <a:off x="211015" y="237547"/>
            <a:ext cx="2836985" cy="4375396"/>
          </a:xfrm>
          <a:prstGeom prst="rect">
            <a:avLst/>
          </a:prstGeom>
        </p:spPr>
      </p:pic>
      <p:pic>
        <p:nvPicPr>
          <p:cNvPr id="17" name="תמונה 16">
            <a:extLst>
              <a:ext uri="{FF2B5EF4-FFF2-40B4-BE49-F238E27FC236}">
                <a16:creationId xmlns:a16="http://schemas.microsoft.com/office/drawing/2014/main" id="{6E1F898D-71C2-44A8-82D1-8B48AD718423}"/>
              </a:ext>
            </a:extLst>
          </p:cNvPr>
          <p:cNvPicPr>
            <a:picLocks noChangeAspect="1"/>
          </p:cNvPicPr>
          <p:nvPr/>
        </p:nvPicPr>
        <p:blipFill>
          <a:blip r:embed="rId4"/>
          <a:stretch>
            <a:fillRect/>
          </a:stretch>
        </p:blipFill>
        <p:spPr>
          <a:xfrm>
            <a:off x="211015" y="4722126"/>
            <a:ext cx="2836985" cy="2033516"/>
          </a:xfrm>
          <a:prstGeom prst="rect">
            <a:avLst/>
          </a:prstGeom>
        </p:spPr>
      </p:pic>
      <p:sp>
        <p:nvSpPr>
          <p:cNvPr id="6" name="TextBox 5"/>
          <p:cNvSpPr txBox="1"/>
          <p:nvPr/>
        </p:nvSpPr>
        <p:spPr>
          <a:xfrm>
            <a:off x="3648807" y="5863118"/>
            <a:ext cx="5155705" cy="707886"/>
          </a:xfrm>
          <a:prstGeom prst="rect">
            <a:avLst/>
          </a:prstGeom>
          <a:noFill/>
        </p:spPr>
        <p:txBody>
          <a:bodyPr wrap="square" rtlCol="1">
            <a:spAutoFit/>
          </a:bodyPr>
          <a:lstStyle/>
          <a:p>
            <a:pPr algn="ctr" rtl="1"/>
            <a:r>
              <a:rPr lang="he-IL" sz="2000" b="1" u="sng" dirty="0">
                <a:solidFill>
                  <a:srgbClr val="7030A0"/>
                </a:solidFill>
              </a:rPr>
              <a:t>כל זה עשוי לפגוע בדיאגנוזה של המטופל ולעקב את קצב ההחלמה שלו.</a:t>
            </a:r>
          </a:p>
        </p:txBody>
      </p:sp>
      <p:graphicFrame>
        <p:nvGraphicFramePr>
          <p:cNvPr id="7" name="Diagram 6"/>
          <p:cNvGraphicFramePr/>
          <p:nvPr>
            <p:extLst>
              <p:ext uri="{D42A27DB-BD31-4B8C-83A1-F6EECF244321}">
                <p14:modId xmlns:p14="http://schemas.microsoft.com/office/powerpoint/2010/main" val="4065045700"/>
              </p:ext>
            </p:extLst>
          </p:nvPr>
        </p:nvGraphicFramePr>
        <p:xfrm>
          <a:off x="3048000" y="1097325"/>
          <a:ext cx="6096000" cy="43890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Shape 247"/>
          <p:cNvSpPr/>
          <p:nvPr/>
        </p:nvSpPr>
        <p:spPr>
          <a:xfrm>
            <a:off x="2903756" y="2800579"/>
            <a:ext cx="2988900" cy="1766700"/>
          </a:xfrm>
          <a:prstGeom prst="chevron">
            <a:avLst>
              <a:gd name="adj" fmla="val 2985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r" rtl="1"/>
            <a:r>
              <a:rPr lang="he-IL" sz="1800" b="1" dirty="0">
                <a:solidFill>
                  <a:schemeClr val="bg1"/>
                </a:solidFill>
              </a:rPr>
              <a:t>המידע המתקבל מהחיישנים יועבר דרך </a:t>
            </a:r>
            <a:r>
              <a:rPr lang="en-US" sz="1800" b="1" dirty="0">
                <a:solidFill>
                  <a:schemeClr val="bg1"/>
                </a:solidFill>
              </a:rPr>
              <a:t>WIFI</a:t>
            </a:r>
            <a:r>
              <a:rPr lang="he-IL" sz="1800" b="1" dirty="0">
                <a:solidFill>
                  <a:schemeClr val="bg1"/>
                </a:solidFill>
              </a:rPr>
              <a:t> לאפליקציה ייעודית</a:t>
            </a:r>
          </a:p>
        </p:txBody>
      </p:sp>
      <p:sp>
        <p:nvSpPr>
          <p:cNvPr id="248" name="Shape 248"/>
          <p:cNvSpPr/>
          <p:nvPr/>
        </p:nvSpPr>
        <p:spPr>
          <a:xfrm>
            <a:off x="5697930" y="2545650"/>
            <a:ext cx="2988900" cy="1766700"/>
          </a:xfrm>
          <a:prstGeom prst="chevron">
            <a:avLst>
              <a:gd name="adj" fmla="val 29853"/>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algn="r" rtl="1"/>
            <a:r>
              <a:rPr lang="he-IL" sz="1800" b="1" dirty="0">
                <a:solidFill>
                  <a:schemeClr val="bg1"/>
                </a:solidFill>
              </a:rPr>
              <a:t>האפליקציה תמליץ למטופל על הטווח הזוויתי,  אליו מומלץ לכוון את הציר כתלות בקצב החלמתו</a:t>
            </a:r>
          </a:p>
        </p:txBody>
      </p:sp>
      <p:sp>
        <p:nvSpPr>
          <p:cNvPr id="249" name="Shape 249"/>
          <p:cNvSpPr/>
          <p:nvPr/>
        </p:nvSpPr>
        <p:spPr>
          <a:xfrm>
            <a:off x="335527" y="2814506"/>
            <a:ext cx="2988900" cy="1766700"/>
          </a:xfrm>
          <a:prstGeom prst="chevron">
            <a:avLst>
              <a:gd name="adj" fmla="val 29853"/>
            </a:avLst>
          </a:prstGeom>
          <a:noFill/>
          <a:ln w="19050" cap="flat" cmpd="sng">
            <a:solidFill>
              <a:srgbClr val="FFFFFF"/>
            </a:solidFill>
            <a:prstDash val="sysDash"/>
            <a:round/>
            <a:headEnd type="none" w="sm" len="sm"/>
            <a:tailEnd type="none" w="sm" len="sm"/>
          </a:ln>
        </p:spPr>
        <p:txBody>
          <a:bodyPr spcFirstLastPara="1" wrap="square" lIns="91425" tIns="91425" rIns="91425" bIns="91425" anchor="ctr" anchorCtr="0">
            <a:noAutofit/>
          </a:bodyPr>
          <a:lstStyle/>
          <a:p>
            <a:pPr algn="r" rtl="1"/>
            <a:r>
              <a:rPr lang="he-IL" sz="1800" b="1" dirty="0">
                <a:solidFill>
                  <a:schemeClr val="bg1"/>
                </a:solidFill>
              </a:rPr>
              <a:t>שימוש בחיישנים אולטרסוניים המותקנים במייצב שיזהו את מצב הברך </a:t>
            </a:r>
            <a:r>
              <a:rPr lang="en-US" sz="1800" b="1" dirty="0">
                <a:solidFill>
                  <a:schemeClr val="bg1"/>
                </a:solidFill>
              </a:rPr>
              <a:t>REAL TIME</a:t>
            </a:r>
          </a:p>
        </p:txBody>
      </p:sp>
      <p:sp>
        <p:nvSpPr>
          <p:cNvPr id="8" name="TextBox 7">
            <a:extLst>
              <a:ext uri="{FF2B5EF4-FFF2-40B4-BE49-F238E27FC236}">
                <a16:creationId xmlns:a16="http://schemas.microsoft.com/office/drawing/2014/main" id="{921D71C6-EC17-4FF7-BEB5-8633B3D6CF8D}"/>
              </a:ext>
            </a:extLst>
          </p:cNvPr>
          <p:cNvSpPr txBox="1"/>
          <p:nvPr/>
        </p:nvSpPr>
        <p:spPr>
          <a:xfrm>
            <a:off x="6357349" y="262581"/>
            <a:ext cx="1975221" cy="1015663"/>
          </a:xfrm>
          <a:prstGeom prst="rect">
            <a:avLst/>
          </a:prstGeom>
          <a:noFill/>
        </p:spPr>
        <p:txBody>
          <a:bodyPr wrap="none" rtlCol="1">
            <a:spAutoFit/>
          </a:bodyPr>
          <a:lstStyle/>
          <a:p>
            <a:r>
              <a:rPr lang="he-IL" sz="6000" b="1" dirty="0">
                <a:solidFill>
                  <a:srgbClr val="7030A0"/>
                </a:solidFill>
              </a:rPr>
              <a:t>פתרון</a:t>
            </a:r>
          </a:p>
        </p:txBody>
      </p:sp>
      <p:pic>
        <p:nvPicPr>
          <p:cNvPr id="4" name="תמונה 3">
            <a:extLst>
              <a:ext uri="{FF2B5EF4-FFF2-40B4-BE49-F238E27FC236}">
                <a16:creationId xmlns:a16="http://schemas.microsoft.com/office/drawing/2014/main" id="{3E10F203-3302-4359-BB7D-1EAEFF64DC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460" b="92765" l="3713" r="92079">
                        <a14:foregroundMark x1="65842" y1="92506" x2="65842" y2="92506"/>
                        <a14:foregroundMark x1="66584" y1="93023" x2="66584" y2="93023"/>
                        <a14:foregroundMark x1="88366" y1="87339" x2="88366" y2="87339"/>
                        <a14:foregroundMark x1="33416" y1="6718" x2="33416" y2="6718"/>
                        <a14:foregroundMark x1="7426" y1="18088" x2="7426" y2="18088"/>
                        <a14:foregroundMark x1="13614" y1="21964" x2="13614" y2="21964"/>
                        <a14:foregroundMark x1="3713" y1="19638" x2="3713" y2="19638"/>
                        <a14:foregroundMark x1="13366" y1="22481" x2="13366" y2="22481"/>
                        <a14:foregroundMark x1="92079" y1="82687" x2="92079" y2="82687"/>
                      </a14:backgroundRemoval>
                    </a14:imgEffect>
                  </a14:imgLayer>
                </a14:imgProps>
              </a:ext>
            </a:extLst>
          </a:blip>
          <a:stretch>
            <a:fillRect/>
          </a:stretch>
        </p:blipFill>
        <p:spPr>
          <a:xfrm>
            <a:off x="246867" y="244997"/>
            <a:ext cx="2081921" cy="1994315"/>
          </a:xfrm>
          <a:prstGeom prst="rect">
            <a:avLst/>
          </a:prstGeom>
        </p:spPr>
      </p:pic>
      <p:pic>
        <p:nvPicPr>
          <p:cNvPr id="5" name="תמונה 4">
            <a:extLst>
              <a:ext uri="{FF2B5EF4-FFF2-40B4-BE49-F238E27FC236}">
                <a16:creationId xmlns:a16="http://schemas.microsoft.com/office/drawing/2014/main" id="{F94058D6-2498-4D5D-A70A-FA66C51AB1F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170" b="96844" l="7915" r="93436">
                        <a14:foregroundMark x1="66023" y1="7101" x2="66023" y2="7101"/>
                        <a14:foregroundMark x1="64093" y1="2170" x2="64093" y2="2170"/>
                        <a14:foregroundMark x1="94015" y1="17357" x2="94015" y2="17357"/>
                        <a14:foregroundMark x1="31467" y1="93097" x2="31467" y2="93097"/>
                        <a14:foregroundMark x1="8108" y1="83037" x2="8108" y2="83037"/>
                        <a14:foregroundMark x1="31274" y1="96844" x2="31274" y2="96844"/>
                      </a14:backgroundRemoval>
                    </a14:imgEffect>
                  </a14:imgLayer>
                </a14:imgProps>
              </a:ext>
            </a:extLst>
          </a:blip>
          <a:stretch>
            <a:fillRect/>
          </a:stretch>
        </p:blipFill>
        <p:spPr>
          <a:xfrm rot="3322249">
            <a:off x="2283316" y="201676"/>
            <a:ext cx="2037584" cy="1994315"/>
          </a:xfrm>
          <a:prstGeom prst="rect">
            <a:avLst/>
          </a:prstGeom>
        </p:spPr>
      </p:pic>
      <p:pic>
        <p:nvPicPr>
          <p:cNvPr id="6" name="תמונה 5">
            <a:extLst>
              <a:ext uri="{FF2B5EF4-FFF2-40B4-BE49-F238E27FC236}">
                <a16:creationId xmlns:a16="http://schemas.microsoft.com/office/drawing/2014/main" id="{750E74FB-D859-43A4-9B0C-C97C6C378EB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000" b="97143" l="10000" r="90000">
                        <a14:foregroundMark x1="36774" y1="5714" x2="36774" y2="5714"/>
                        <a14:foregroundMark x1="40000" y1="4000" x2="40000" y2="4000"/>
                        <a14:foregroundMark x1="51613" y1="94857" x2="51613" y2="94857"/>
                        <a14:foregroundMark x1="45484" y1="97143" x2="45484" y2="97143"/>
                        <a14:foregroundMark x1="40645" y1="70857" x2="40645" y2="70857"/>
                      </a14:backgroundRemoval>
                    </a14:imgEffect>
                  </a14:imgLayer>
                </a14:imgProps>
              </a:ext>
            </a:extLst>
          </a:blip>
          <a:stretch>
            <a:fillRect/>
          </a:stretch>
        </p:blipFill>
        <p:spPr>
          <a:xfrm>
            <a:off x="4157422" y="317660"/>
            <a:ext cx="1735233" cy="1959134"/>
          </a:xfrm>
          <a:prstGeom prst="rect">
            <a:avLst/>
          </a:prstGeom>
        </p:spPr>
      </p:pic>
      <p:sp>
        <p:nvSpPr>
          <p:cNvPr id="12" name="Shape 317">
            <a:extLst>
              <a:ext uri="{FF2B5EF4-FFF2-40B4-BE49-F238E27FC236}">
                <a16:creationId xmlns:a16="http://schemas.microsoft.com/office/drawing/2014/main" id="{D4C38141-D536-4473-A291-337C83BA7C63}"/>
              </a:ext>
            </a:extLst>
          </p:cNvPr>
          <p:cNvSpPr/>
          <p:nvPr/>
        </p:nvSpPr>
        <p:spPr>
          <a:xfrm>
            <a:off x="6087381" y="1768462"/>
            <a:ext cx="2254765" cy="3680545"/>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5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8"/>
                                        </p:tgtEl>
                                        <p:attrNameLst>
                                          <p:attrName>style.visibility</p:attrName>
                                        </p:attrNameLst>
                                      </p:cBhvr>
                                      <p:to>
                                        <p:strVal val="visible"/>
                                      </p:to>
                                    </p:set>
                                    <p:animEffect transition="in" filter="fade">
                                      <p:cBhvr>
                                        <p:cTn id="21"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8" grpId="0"/>
      <p:bldP spid="24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4" name="TextBox 13">
            <a:extLst>
              <a:ext uri="{FF2B5EF4-FFF2-40B4-BE49-F238E27FC236}">
                <a16:creationId xmlns:a16="http://schemas.microsoft.com/office/drawing/2014/main" id="{709691D0-C9FD-4CEA-9D81-55B014E7465A}"/>
              </a:ext>
            </a:extLst>
          </p:cNvPr>
          <p:cNvSpPr txBox="1"/>
          <p:nvPr/>
        </p:nvSpPr>
        <p:spPr>
          <a:xfrm>
            <a:off x="6197392" y="404265"/>
            <a:ext cx="2684878" cy="1200329"/>
          </a:xfrm>
          <a:prstGeom prst="rect">
            <a:avLst/>
          </a:prstGeom>
          <a:noFill/>
        </p:spPr>
        <p:txBody>
          <a:bodyPr wrap="square" rtlCol="1">
            <a:spAutoFit/>
          </a:bodyPr>
          <a:lstStyle/>
          <a:p>
            <a:pPr algn="ctr" rtl="1"/>
            <a:r>
              <a:rPr lang="he-IL" sz="2400" b="1" dirty="0">
                <a:solidFill>
                  <a:srgbClr val="7030A0"/>
                </a:solidFill>
              </a:rPr>
              <a:t>איך החיישנים יכולים לזהות את מצב הברך?</a:t>
            </a:r>
            <a:endParaRPr lang="en-US" sz="2400" b="1" dirty="0">
              <a:solidFill>
                <a:srgbClr val="7030A0"/>
              </a:solidFill>
            </a:endParaRPr>
          </a:p>
        </p:txBody>
      </p:sp>
      <p:sp>
        <p:nvSpPr>
          <p:cNvPr id="5" name="יהלום 4">
            <a:extLst>
              <a:ext uri="{FF2B5EF4-FFF2-40B4-BE49-F238E27FC236}">
                <a16:creationId xmlns:a16="http://schemas.microsoft.com/office/drawing/2014/main" id="{BC4BD39C-4642-459C-828E-4714C537F5E0}"/>
              </a:ext>
            </a:extLst>
          </p:cNvPr>
          <p:cNvSpPr/>
          <p:nvPr/>
        </p:nvSpPr>
        <p:spPr>
          <a:xfrm>
            <a:off x="109182" y="159756"/>
            <a:ext cx="4585648" cy="400038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Calibri" panose="020F0502020204030204" pitchFamily="34" charset="0"/>
                <a:ea typeface="Calibri" panose="020F0502020204030204" pitchFamily="34" charset="0"/>
              </a:rPr>
              <a:t>בעת קריעת הרצועה הברך מתמלאת בנוזלים, עם תהליך ההחלמה כמות הנוזלים פוחתת, באמצעות אולטרסאונד ניתן לזהות את כמות הנוזלים פר שטח שיש בברך ולהגדיר לאיזה טווח זוויתי ניתן לכוונן את הציר.</a:t>
            </a:r>
            <a:endParaRPr lang="he-IL" sz="1800" dirty="0"/>
          </a:p>
        </p:txBody>
      </p:sp>
      <p:sp>
        <p:nvSpPr>
          <p:cNvPr id="7" name="TextBox 6">
            <a:extLst>
              <a:ext uri="{FF2B5EF4-FFF2-40B4-BE49-F238E27FC236}">
                <a16:creationId xmlns:a16="http://schemas.microsoft.com/office/drawing/2014/main" id="{12FA9067-2ABF-4C7C-AF1F-BCD55A1CDF70}"/>
              </a:ext>
            </a:extLst>
          </p:cNvPr>
          <p:cNvSpPr txBox="1"/>
          <p:nvPr/>
        </p:nvSpPr>
        <p:spPr>
          <a:xfrm>
            <a:off x="292855" y="4392464"/>
            <a:ext cx="2684878" cy="1569660"/>
          </a:xfrm>
          <a:prstGeom prst="rect">
            <a:avLst/>
          </a:prstGeom>
          <a:noFill/>
        </p:spPr>
        <p:txBody>
          <a:bodyPr wrap="square" rtlCol="1">
            <a:spAutoFit/>
          </a:bodyPr>
          <a:lstStyle/>
          <a:p>
            <a:pPr algn="ctr" rtl="1"/>
            <a:r>
              <a:rPr lang="he-IL" sz="2400" b="1" dirty="0">
                <a:solidFill>
                  <a:srgbClr val="7030A0"/>
                </a:solidFill>
                <a:latin typeface="Calibri" panose="020F0502020204030204" pitchFamily="34" charset="0"/>
                <a:ea typeface="Calibri" panose="020F0502020204030204" pitchFamily="34" charset="0"/>
                <a:cs typeface="Arial" panose="020B0604020202020204" pitchFamily="34" charset="0"/>
              </a:rPr>
              <a:t>איך נדע איזו זווית מתאימה לכמות הנוזל הנוכחית שיש בברך?</a:t>
            </a:r>
            <a:endParaRPr lang="en-US" sz="2400" b="1" dirty="0">
              <a:solidFill>
                <a:srgbClr val="7030A0"/>
              </a:solidFill>
            </a:endParaRPr>
          </a:p>
        </p:txBody>
      </p:sp>
      <p:sp>
        <p:nvSpPr>
          <p:cNvPr id="8" name="יהלום 7">
            <a:extLst>
              <a:ext uri="{FF2B5EF4-FFF2-40B4-BE49-F238E27FC236}">
                <a16:creationId xmlns:a16="http://schemas.microsoft.com/office/drawing/2014/main" id="{8217E673-3360-42D8-A435-8A535AE48B73}"/>
              </a:ext>
            </a:extLst>
          </p:cNvPr>
          <p:cNvSpPr/>
          <p:nvPr/>
        </p:nvSpPr>
        <p:spPr>
          <a:xfrm>
            <a:off x="4898236" y="2641722"/>
            <a:ext cx="4092523" cy="400038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Calibri" panose="020F0502020204030204" pitchFamily="34" charset="0"/>
                <a:ea typeface="Calibri" panose="020F0502020204030204" pitchFamily="34" charset="0"/>
              </a:rPr>
              <a:t>ע"י ביצוע סטטיסטיקה נרחבת של מטופלים עם פציעות ברצועה הצולבת הקדמית. נקבל את הקורלציה המתאימה בין כמות המים שיש בברך למצב ההחלמה של הברך והטווח הזוויתי שמותאם למצב זה.</a:t>
            </a:r>
            <a:endParaRPr lang="he-IL" sz="1800" dirty="0"/>
          </a:p>
        </p:txBody>
      </p:sp>
      <p:sp>
        <p:nvSpPr>
          <p:cNvPr id="9" name="חץ: למטה 8">
            <a:extLst>
              <a:ext uri="{FF2B5EF4-FFF2-40B4-BE49-F238E27FC236}">
                <a16:creationId xmlns:a16="http://schemas.microsoft.com/office/drawing/2014/main" id="{B656D10C-2065-4E38-AD19-82E69C922A05}"/>
              </a:ext>
            </a:extLst>
          </p:cNvPr>
          <p:cNvSpPr/>
          <p:nvPr/>
        </p:nvSpPr>
        <p:spPr>
          <a:xfrm rot="5400000">
            <a:off x="4552150" y="152546"/>
            <a:ext cx="1049414" cy="1544687"/>
          </a:xfrm>
          <a:prstGeom prst="downArrow">
            <a:avLst>
              <a:gd name="adj1" fmla="val 2634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חץ: למטה 10">
            <a:extLst>
              <a:ext uri="{FF2B5EF4-FFF2-40B4-BE49-F238E27FC236}">
                <a16:creationId xmlns:a16="http://schemas.microsoft.com/office/drawing/2014/main" id="{A4C21305-AF74-41C7-A917-84B88BE4CEBA}"/>
              </a:ext>
            </a:extLst>
          </p:cNvPr>
          <p:cNvSpPr/>
          <p:nvPr/>
        </p:nvSpPr>
        <p:spPr>
          <a:xfrm rot="16200000">
            <a:off x="3418268" y="4333264"/>
            <a:ext cx="1039434" cy="1569660"/>
          </a:xfrm>
          <a:prstGeom prst="downArrow">
            <a:avLst>
              <a:gd name="adj1" fmla="val 2634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a:extLst>
              <a:ext uri="{FF2B5EF4-FFF2-40B4-BE49-F238E27FC236}">
                <a16:creationId xmlns:a16="http://schemas.microsoft.com/office/drawing/2014/main" id="{2F0133DE-F4C0-4402-9A63-86F33541EAD5}"/>
              </a:ext>
            </a:extLst>
          </p:cNvPr>
          <p:cNvCxnSpPr>
            <a:cxnSpLocks/>
          </p:cNvCxnSpPr>
          <p:nvPr/>
        </p:nvCxnSpPr>
        <p:spPr>
          <a:xfrm>
            <a:off x="6197392" y="1690021"/>
            <a:ext cx="2684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8C3AF6F8-8F62-49DF-824E-6B17EDF09325}"/>
              </a:ext>
            </a:extLst>
          </p:cNvPr>
          <p:cNvCxnSpPr>
            <a:cxnSpLocks/>
          </p:cNvCxnSpPr>
          <p:nvPr/>
        </p:nvCxnSpPr>
        <p:spPr>
          <a:xfrm>
            <a:off x="292855" y="6196057"/>
            <a:ext cx="2684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2">
            <a:extLst>
              <a:ext uri="{FF2B5EF4-FFF2-40B4-BE49-F238E27FC236}">
                <a16:creationId xmlns:a16="http://schemas.microsoft.com/office/drawing/2014/main" id="{76EBBA5E-10E6-4EA5-850F-F8C216F2BEBD}"/>
              </a:ext>
            </a:extLst>
          </p:cNvPr>
          <p:cNvPicPr>
            <a:picLocks noChangeAspect="1"/>
          </p:cNvPicPr>
          <p:nvPr/>
        </p:nvPicPr>
        <p:blipFill>
          <a:blip r:embed="rId3"/>
          <a:stretch>
            <a:fillRect/>
          </a:stretch>
        </p:blipFill>
        <p:spPr>
          <a:xfrm>
            <a:off x="3743865" y="1690021"/>
            <a:ext cx="2105336" cy="2579217"/>
          </a:xfrm>
          <a:prstGeom prst="rect">
            <a:avLst/>
          </a:prstGeom>
        </p:spPr>
      </p:pic>
    </p:spTree>
    <p:extLst>
      <p:ext uri="{BB962C8B-B14F-4D97-AF65-F5344CB8AC3E}">
        <p14:creationId xmlns:p14="http://schemas.microsoft.com/office/powerpoint/2010/main" val="24726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71A26-3084-4DA2-87F4-9D1AB8D9166E}"/>
              </a:ext>
            </a:extLst>
          </p:cNvPr>
          <p:cNvSpPr txBox="1"/>
          <p:nvPr/>
        </p:nvSpPr>
        <p:spPr>
          <a:xfrm>
            <a:off x="675564" y="418004"/>
            <a:ext cx="7922526" cy="523220"/>
          </a:xfrm>
          <a:prstGeom prst="rect">
            <a:avLst/>
          </a:prstGeom>
          <a:noFill/>
        </p:spPr>
        <p:txBody>
          <a:bodyPr wrap="square" rtlCol="1">
            <a:spAutoFit/>
          </a:bodyPr>
          <a:lstStyle/>
          <a:p>
            <a:pPr algn="r" rtl="1"/>
            <a:r>
              <a:rPr lang="he-IL" sz="2800" b="1" dirty="0">
                <a:solidFill>
                  <a:srgbClr val="7030A0"/>
                </a:solidFill>
              </a:rPr>
              <a:t>למה עדיף מייצב הברך שלנו על פני מייצבים אחרים?</a:t>
            </a:r>
          </a:p>
        </p:txBody>
      </p:sp>
      <p:sp>
        <p:nvSpPr>
          <p:cNvPr id="4" name="TextBox 3">
            <a:extLst>
              <a:ext uri="{FF2B5EF4-FFF2-40B4-BE49-F238E27FC236}">
                <a16:creationId xmlns:a16="http://schemas.microsoft.com/office/drawing/2014/main" id="{7CFFF439-64BE-418E-AB5C-A58F0D873287}"/>
              </a:ext>
            </a:extLst>
          </p:cNvPr>
          <p:cNvSpPr txBox="1"/>
          <p:nvPr/>
        </p:nvSpPr>
        <p:spPr>
          <a:xfrm>
            <a:off x="191067" y="4410519"/>
            <a:ext cx="2306472" cy="2246769"/>
          </a:xfrm>
          <a:prstGeom prst="rect">
            <a:avLst/>
          </a:prstGeom>
          <a:noFill/>
        </p:spPr>
        <p:txBody>
          <a:bodyPr wrap="square" rtlCol="1">
            <a:spAutoFit/>
          </a:bodyPr>
          <a:lstStyle/>
          <a:p>
            <a:pPr algn="ctr" rtl="1"/>
            <a:r>
              <a:rPr lang="he-IL" sz="2000" dirty="0">
                <a:solidFill>
                  <a:schemeClr val="bg1"/>
                </a:solidFill>
              </a:rPr>
              <a:t>שימוש בחיישנים </a:t>
            </a:r>
            <a:r>
              <a:rPr lang="he-IL" sz="2000" dirty="0" err="1">
                <a:solidFill>
                  <a:schemeClr val="bg1"/>
                </a:solidFill>
              </a:rPr>
              <a:t>האולטרסונים</a:t>
            </a:r>
            <a:r>
              <a:rPr lang="he-IL" sz="2000" dirty="0">
                <a:solidFill>
                  <a:schemeClr val="bg1"/>
                </a:solidFill>
              </a:rPr>
              <a:t> עולה כ-</a:t>
            </a:r>
            <a:r>
              <a:rPr lang="he-IL" sz="2000" b="1" u="sng" dirty="0">
                <a:solidFill>
                  <a:schemeClr val="bg1"/>
                </a:solidFill>
              </a:rPr>
              <a:t>400 ₪</a:t>
            </a:r>
            <a:r>
              <a:rPr lang="he-IL" sz="2000" b="1" dirty="0">
                <a:solidFill>
                  <a:schemeClr val="bg1"/>
                </a:solidFill>
              </a:rPr>
              <a:t> </a:t>
            </a:r>
            <a:r>
              <a:rPr lang="he-IL" sz="2000" dirty="0">
                <a:solidFill>
                  <a:schemeClr val="bg1"/>
                </a:solidFill>
              </a:rPr>
              <a:t>בלבד! מכשיר </a:t>
            </a:r>
            <a:r>
              <a:rPr lang="en-US" sz="2000" dirty="0">
                <a:solidFill>
                  <a:schemeClr val="bg1"/>
                </a:solidFill>
              </a:rPr>
              <a:t>MRI</a:t>
            </a:r>
            <a:r>
              <a:rPr lang="he-IL" sz="2000" dirty="0">
                <a:solidFill>
                  <a:schemeClr val="bg1"/>
                </a:solidFill>
              </a:rPr>
              <a:t> עולה </a:t>
            </a:r>
            <a:r>
              <a:rPr lang="he-IL" sz="2000" b="1" u="sng" dirty="0">
                <a:solidFill>
                  <a:schemeClr val="bg1"/>
                </a:solidFill>
              </a:rPr>
              <a:t>1.2 מיליון </a:t>
            </a:r>
            <a:r>
              <a:rPr lang="he-IL" sz="2000" dirty="0">
                <a:solidFill>
                  <a:schemeClr val="bg1"/>
                </a:solidFill>
              </a:rPr>
              <a:t>דולר ובדיקה בודדת במכשיר עולה בין </a:t>
            </a:r>
            <a:r>
              <a:rPr lang="he-IL" sz="2000" b="1" u="sng" dirty="0">
                <a:solidFill>
                  <a:schemeClr val="bg1"/>
                </a:solidFill>
              </a:rPr>
              <a:t>2000-5000 ש"ח</a:t>
            </a:r>
          </a:p>
        </p:txBody>
      </p:sp>
      <p:cxnSp>
        <p:nvCxnSpPr>
          <p:cNvPr id="6" name="מחבר חץ ישר 5">
            <a:extLst>
              <a:ext uri="{FF2B5EF4-FFF2-40B4-BE49-F238E27FC236}">
                <a16:creationId xmlns:a16="http://schemas.microsoft.com/office/drawing/2014/main" id="{2114B688-DA02-4D72-A2C4-CE6481514A04}"/>
              </a:ext>
            </a:extLst>
          </p:cNvPr>
          <p:cNvCxnSpPr>
            <a:cxnSpLocks/>
          </p:cNvCxnSpPr>
          <p:nvPr/>
        </p:nvCxnSpPr>
        <p:spPr>
          <a:xfrm flipH="1">
            <a:off x="2743200" y="4878192"/>
            <a:ext cx="769173" cy="2068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משושה 9">
            <a:extLst>
              <a:ext uri="{FF2B5EF4-FFF2-40B4-BE49-F238E27FC236}">
                <a16:creationId xmlns:a16="http://schemas.microsoft.com/office/drawing/2014/main" id="{BAFDED0E-CB80-4130-83E9-CD1BF02DB28D}"/>
              </a:ext>
            </a:extLst>
          </p:cNvPr>
          <p:cNvSpPr/>
          <p:nvPr/>
        </p:nvSpPr>
        <p:spPr>
          <a:xfrm>
            <a:off x="3268638" y="1244568"/>
            <a:ext cx="2210938" cy="18424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שיטה מהירה ופשוטה</a:t>
            </a:r>
          </a:p>
        </p:txBody>
      </p:sp>
      <p:sp>
        <p:nvSpPr>
          <p:cNvPr id="11" name="משושה 10">
            <a:extLst>
              <a:ext uri="{FF2B5EF4-FFF2-40B4-BE49-F238E27FC236}">
                <a16:creationId xmlns:a16="http://schemas.microsoft.com/office/drawing/2014/main" id="{5B47C118-67E1-4375-8471-CEB95113F369}"/>
              </a:ext>
            </a:extLst>
          </p:cNvPr>
          <p:cNvSpPr/>
          <p:nvPr/>
        </p:nvSpPr>
        <p:spPr>
          <a:xfrm>
            <a:off x="1344303" y="2321367"/>
            <a:ext cx="2210938" cy="18424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הופך את בדיקת הברך לנגישה</a:t>
            </a:r>
          </a:p>
        </p:txBody>
      </p:sp>
      <p:sp>
        <p:nvSpPr>
          <p:cNvPr id="12" name="משושה 11">
            <a:extLst>
              <a:ext uri="{FF2B5EF4-FFF2-40B4-BE49-F238E27FC236}">
                <a16:creationId xmlns:a16="http://schemas.microsoft.com/office/drawing/2014/main" id="{C6EA66C3-52C1-4ED6-8AE4-757EC572DAF3}"/>
              </a:ext>
            </a:extLst>
          </p:cNvPr>
          <p:cNvSpPr/>
          <p:nvPr/>
        </p:nvSpPr>
        <p:spPr>
          <a:xfrm>
            <a:off x="3268638" y="3242591"/>
            <a:ext cx="2210938" cy="18424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שיטת הדיאגנוזה זולה</a:t>
            </a:r>
          </a:p>
        </p:txBody>
      </p:sp>
      <p:sp>
        <p:nvSpPr>
          <p:cNvPr id="13" name="משושה 12">
            <a:extLst>
              <a:ext uri="{FF2B5EF4-FFF2-40B4-BE49-F238E27FC236}">
                <a16:creationId xmlns:a16="http://schemas.microsoft.com/office/drawing/2014/main" id="{AC2AAD20-775B-4673-9AA2-F91F076FC669}"/>
              </a:ext>
            </a:extLst>
          </p:cNvPr>
          <p:cNvSpPr/>
          <p:nvPr/>
        </p:nvSpPr>
        <p:spPr>
          <a:xfrm>
            <a:off x="5192973" y="2208808"/>
            <a:ext cx="2210938" cy="18424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הדיאגנוזה וכיוון ציר המייצב מדויקים יותר</a:t>
            </a:r>
          </a:p>
        </p:txBody>
      </p:sp>
      <p:sp>
        <p:nvSpPr>
          <p:cNvPr id="14" name="משושה 13">
            <a:extLst>
              <a:ext uri="{FF2B5EF4-FFF2-40B4-BE49-F238E27FC236}">
                <a16:creationId xmlns:a16="http://schemas.microsoft.com/office/drawing/2014/main" id="{703B1082-9602-486B-A225-F64765A375E3}"/>
              </a:ext>
            </a:extLst>
          </p:cNvPr>
          <p:cNvSpPr/>
          <p:nvPr/>
        </p:nvSpPr>
        <p:spPr>
          <a:xfrm>
            <a:off x="5192973" y="4319390"/>
            <a:ext cx="2210938" cy="18424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המייצב משלב 2 </a:t>
            </a:r>
            <a:r>
              <a:rPr lang="he-IL" sz="2400" dirty="0"/>
              <a:t>פונקציות</a:t>
            </a:r>
            <a:r>
              <a:rPr lang="he-IL" sz="2000" dirty="0"/>
              <a:t> בהתקן אחד</a:t>
            </a:r>
          </a:p>
        </p:txBody>
      </p:sp>
    </p:spTree>
    <p:extLst>
      <p:ext uri="{BB962C8B-B14F-4D97-AF65-F5344CB8AC3E}">
        <p14:creationId xmlns:p14="http://schemas.microsoft.com/office/powerpoint/2010/main" val="34059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descr="mapa_solido_blanco_50-01.png"/>
          <p:cNvPicPr preferRelativeResize="0"/>
          <p:nvPr/>
        </p:nvPicPr>
        <p:blipFill>
          <a:blip r:embed="rId3">
            <a:alphaModFix/>
            <a:duotone>
              <a:prstClr val="black"/>
              <a:schemeClr val="accent5">
                <a:tint val="45000"/>
                <a:satMod val="400000"/>
              </a:schemeClr>
            </a:duotone>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163773" y="1392072"/>
            <a:ext cx="9266830" cy="4367284"/>
          </a:xfrm>
          <a:prstGeom prst="rect">
            <a:avLst/>
          </a:prstGeom>
          <a:noFill/>
          <a:ln>
            <a:noFill/>
          </a:ln>
        </p:spPr>
      </p:pic>
      <p:sp>
        <p:nvSpPr>
          <p:cNvPr id="2" name="TextBox 1">
            <a:extLst>
              <a:ext uri="{FF2B5EF4-FFF2-40B4-BE49-F238E27FC236}">
                <a16:creationId xmlns:a16="http://schemas.microsoft.com/office/drawing/2014/main" id="{525CAFF8-5C88-4FFA-A94A-C107A817CB85}"/>
              </a:ext>
            </a:extLst>
          </p:cNvPr>
          <p:cNvSpPr txBox="1"/>
          <p:nvPr/>
        </p:nvSpPr>
        <p:spPr>
          <a:xfrm>
            <a:off x="917812" y="274347"/>
            <a:ext cx="7185546" cy="954107"/>
          </a:xfrm>
          <a:prstGeom prst="rect">
            <a:avLst/>
          </a:prstGeom>
          <a:noFill/>
        </p:spPr>
        <p:txBody>
          <a:bodyPr wrap="square" rtlCol="1">
            <a:spAutoFit/>
          </a:bodyPr>
          <a:lstStyle/>
          <a:p>
            <a:pPr algn="ctr"/>
            <a:r>
              <a:rPr lang="he-IL" sz="2800" b="1" dirty="0">
                <a:solidFill>
                  <a:srgbClr val="7030A0"/>
                </a:solidFill>
              </a:rPr>
              <a:t>קצת סטטיסטיקה ממספר מדינות בעולם, של מספר הפציעות ברצועה הצולבת הקדמית בשנה </a:t>
            </a:r>
          </a:p>
        </p:txBody>
      </p:sp>
      <p:sp>
        <p:nvSpPr>
          <p:cNvPr id="3" name="TextBox 2">
            <a:extLst>
              <a:ext uri="{FF2B5EF4-FFF2-40B4-BE49-F238E27FC236}">
                <a16:creationId xmlns:a16="http://schemas.microsoft.com/office/drawing/2014/main" id="{01C9883F-6828-4672-A6B8-C19C4FC8F51A}"/>
              </a:ext>
            </a:extLst>
          </p:cNvPr>
          <p:cNvSpPr txBox="1"/>
          <p:nvPr/>
        </p:nvSpPr>
        <p:spPr>
          <a:xfrm>
            <a:off x="1330656" y="1964353"/>
            <a:ext cx="5766180" cy="5262979"/>
          </a:xfrm>
          <a:prstGeom prst="rect">
            <a:avLst/>
          </a:prstGeom>
          <a:noFill/>
        </p:spPr>
        <p:txBody>
          <a:bodyPr wrap="square" rtlCol="1">
            <a:spAutoFit/>
          </a:bodyPr>
          <a:lstStyle/>
          <a:p>
            <a:pPr marL="342900" indent="-342900" algn="r" rtl="1">
              <a:buFont typeface="Arial" panose="020B0604020202020204" pitchFamily="34" charset="0"/>
              <a:buChar char="•"/>
            </a:pPr>
            <a:r>
              <a:rPr lang="he-IL" sz="2400" b="1" dirty="0">
                <a:solidFill>
                  <a:schemeClr val="bg1"/>
                </a:solidFill>
              </a:rPr>
              <a:t>ארה"ב, כ-200,000 פציעות בשנה</a:t>
            </a:r>
          </a:p>
          <a:p>
            <a:pPr marL="342900" indent="-342900" algn="r" rtl="1">
              <a:buFont typeface="Arial" panose="020B0604020202020204" pitchFamily="34" charset="0"/>
              <a:buChar char="•"/>
            </a:pPr>
            <a:r>
              <a:rPr lang="he-IL" sz="2400" b="1" dirty="0">
                <a:solidFill>
                  <a:schemeClr val="bg1"/>
                </a:solidFill>
              </a:rPr>
              <a:t>ישראל, כ-15,000 פציעות בשנה</a:t>
            </a:r>
          </a:p>
          <a:p>
            <a:pPr marL="342900" indent="-342900" algn="r" rtl="1">
              <a:buFont typeface="Arial" panose="020B0604020202020204" pitchFamily="34" charset="0"/>
              <a:buChar char="•"/>
            </a:pPr>
            <a:r>
              <a:rPr lang="he-IL" sz="2400" b="1" dirty="0">
                <a:solidFill>
                  <a:schemeClr val="bg1"/>
                </a:solidFill>
              </a:rPr>
              <a:t>נורבגיה, על כל 100,000 איש, 34 נפצעים</a:t>
            </a:r>
          </a:p>
          <a:p>
            <a:pPr marL="342900" indent="-342900" algn="r" rtl="1">
              <a:buFont typeface="Arial" panose="020B0604020202020204" pitchFamily="34" charset="0"/>
              <a:buChar char="•"/>
            </a:pPr>
            <a:r>
              <a:rPr lang="he-IL" sz="2400" b="1" dirty="0">
                <a:solidFill>
                  <a:schemeClr val="bg1"/>
                </a:solidFill>
              </a:rPr>
              <a:t>דנמרק, על כל 100,000 איש, 38 נפצעים</a:t>
            </a:r>
          </a:p>
          <a:p>
            <a:pPr marL="342900" indent="-342900" algn="r" rtl="1">
              <a:buFont typeface="Arial" panose="020B0604020202020204" pitchFamily="34" charset="0"/>
              <a:buChar char="•"/>
            </a:pPr>
            <a:r>
              <a:rPr lang="he-IL" sz="2400" b="1" dirty="0">
                <a:solidFill>
                  <a:schemeClr val="bg1"/>
                </a:solidFill>
              </a:rPr>
              <a:t>שוודיה, על כל 100,000 איש, 32 נפצעים</a:t>
            </a:r>
          </a:p>
          <a:p>
            <a:pPr marL="342900" indent="-342900" algn="r" rtl="1">
              <a:buFont typeface="Arial" panose="020B0604020202020204" pitchFamily="34" charset="0"/>
              <a:buChar char="•"/>
            </a:pPr>
            <a:r>
              <a:rPr lang="he-IL" sz="2400" b="1" dirty="0">
                <a:solidFill>
                  <a:schemeClr val="bg1"/>
                </a:solidFill>
              </a:rPr>
              <a:t>גרמניה, על כל 100,000 איש, 32 נפצעים</a:t>
            </a:r>
          </a:p>
          <a:p>
            <a:pPr marL="342900" indent="-342900" algn="r" rtl="1">
              <a:buFont typeface="Arial" panose="020B0604020202020204" pitchFamily="34" charset="0"/>
              <a:buChar char="•"/>
            </a:pPr>
            <a:r>
              <a:rPr lang="he-IL" sz="2400" b="1" dirty="0">
                <a:solidFill>
                  <a:schemeClr val="bg1"/>
                </a:solidFill>
              </a:rPr>
              <a:t>ניוזילנד, על כל 100,000 איש, 38 נפצעים</a:t>
            </a:r>
          </a:p>
          <a:p>
            <a:pPr marL="342900" indent="-342900" algn="r" rtl="1">
              <a:buFont typeface="Arial" panose="020B0604020202020204" pitchFamily="34" charset="0"/>
              <a:buChar char="•"/>
            </a:pPr>
            <a:endParaRPr lang="he-IL" sz="2400" b="1" dirty="0">
              <a:solidFill>
                <a:schemeClr val="bg1"/>
              </a:solidFill>
            </a:endParaRPr>
          </a:p>
          <a:p>
            <a:pPr marL="342900" indent="-342900" algn="r" rtl="1">
              <a:buFont typeface="Arial" panose="020B0604020202020204" pitchFamily="34" charset="0"/>
              <a:buChar char="•"/>
            </a:pPr>
            <a:endParaRPr lang="he-IL" sz="2400" b="1" dirty="0">
              <a:solidFill>
                <a:schemeClr val="bg1"/>
              </a:solidFill>
            </a:endParaRPr>
          </a:p>
          <a:p>
            <a:pPr marL="342900" indent="-342900" algn="r" rtl="1">
              <a:buFont typeface="Arial" panose="020B0604020202020204" pitchFamily="34" charset="0"/>
              <a:buChar char="•"/>
            </a:pPr>
            <a:endParaRPr lang="he-IL" sz="2400" b="1" dirty="0">
              <a:solidFill>
                <a:schemeClr val="bg1"/>
              </a:solidFill>
            </a:endParaRPr>
          </a:p>
          <a:p>
            <a:pPr marL="342900" indent="-342900" algn="r" rtl="1">
              <a:buFont typeface="Arial" panose="020B0604020202020204" pitchFamily="34" charset="0"/>
              <a:buChar char="•"/>
            </a:pPr>
            <a:endParaRPr lang="he-IL" sz="2400" b="1" dirty="0">
              <a:solidFill>
                <a:schemeClr val="bg1"/>
              </a:solidFill>
            </a:endParaRPr>
          </a:p>
          <a:p>
            <a:pPr marL="342900" indent="-342900" algn="r" rtl="1">
              <a:buFont typeface="Arial" panose="020B0604020202020204" pitchFamily="34" charset="0"/>
              <a:buChar char="•"/>
            </a:pPr>
            <a:endParaRPr lang="he-IL" sz="2400" b="1" dirty="0">
              <a:solidFill>
                <a:schemeClr val="bg1"/>
              </a:solidFill>
            </a:endParaRPr>
          </a:p>
          <a:p>
            <a:pPr marL="342900" indent="-342900" algn="r" rtl="1">
              <a:buFont typeface="Arial" panose="020B0604020202020204" pitchFamily="34" charset="0"/>
              <a:buChar char="•"/>
            </a:pPr>
            <a:endParaRPr lang="he-IL" sz="2400" b="1" dirty="0">
              <a:solidFill>
                <a:schemeClr val="bg1"/>
              </a:solidFill>
            </a:endParaRPr>
          </a:p>
          <a:p>
            <a:pPr marL="342900" indent="-342900" algn="r" rtl="1">
              <a:buFont typeface="Arial" panose="020B0604020202020204" pitchFamily="34" charset="0"/>
              <a:buChar char="•"/>
            </a:pPr>
            <a:endParaRPr lang="he-IL" sz="2400" b="1" dirty="0">
              <a:solidFill>
                <a:schemeClr val="bg1"/>
              </a:solidFill>
            </a:endParaRPr>
          </a:p>
        </p:txBody>
      </p:sp>
      <p:sp>
        <p:nvSpPr>
          <p:cNvPr id="4" name="TextBox 3">
            <a:extLst>
              <a:ext uri="{FF2B5EF4-FFF2-40B4-BE49-F238E27FC236}">
                <a16:creationId xmlns:a16="http://schemas.microsoft.com/office/drawing/2014/main" id="{CADF1599-80FE-4155-A9E3-9F802863E786}"/>
              </a:ext>
            </a:extLst>
          </p:cNvPr>
          <p:cNvSpPr txBox="1"/>
          <p:nvPr/>
        </p:nvSpPr>
        <p:spPr>
          <a:xfrm>
            <a:off x="368490" y="5051470"/>
            <a:ext cx="8246659" cy="707886"/>
          </a:xfrm>
          <a:prstGeom prst="rect">
            <a:avLst/>
          </a:prstGeom>
          <a:noFill/>
        </p:spPr>
        <p:txBody>
          <a:bodyPr wrap="square" rtlCol="1">
            <a:spAutoFit/>
          </a:bodyPr>
          <a:lstStyle/>
          <a:p>
            <a:pPr algn="ctr" rtl="1"/>
            <a:r>
              <a:rPr lang="he-IL" sz="2000" b="1" dirty="0">
                <a:solidFill>
                  <a:schemeClr val="bg1"/>
                </a:solidFill>
              </a:rPr>
              <a:t>בארה"ב, בשני העשורים האחרונים קיימת עלייה של 2.3% במספר הפציעות ברצועה הצולבת הקדמית, כל שנה.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71A26-3084-4DA2-87F4-9D1AB8D9166E}"/>
              </a:ext>
            </a:extLst>
          </p:cNvPr>
          <p:cNvSpPr txBox="1"/>
          <p:nvPr/>
        </p:nvSpPr>
        <p:spPr>
          <a:xfrm>
            <a:off x="739690" y="227108"/>
            <a:ext cx="7922526" cy="646331"/>
          </a:xfrm>
          <a:prstGeom prst="rect">
            <a:avLst/>
          </a:prstGeom>
          <a:noFill/>
        </p:spPr>
        <p:txBody>
          <a:bodyPr wrap="square" rtlCol="1">
            <a:spAutoFit/>
          </a:bodyPr>
          <a:lstStyle/>
          <a:p>
            <a:pPr algn="ctr" rtl="1"/>
            <a:r>
              <a:rPr lang="he-IL" sz="3600" b="1" dirty="0">
                <a:solidFill>
                  <a:srgbClr val="7030A0"/>
                </a:solidFill>
              </a:rPr>
              <a:t>עלות פיתוח אב טיפוס</a:t>
            </a:r>
          </a:p>
        </p:txBody>
      </p:sp>
      <p:graphicFrame>
        <p:nvGraphicFramePr>
          <p:cNvPr id="4" name="Chart 3"/>
          <p:cNvGraphicFramePr/>
          <p:nvPr>
            <p:extLst>
              <p:ext uri="{D42A27DB-BD31-4B8C-83A1-F6EECF244321}">
                <p14:modId xmlns:p14="http://schemas.microsoft.com/office/powerpoint/2010/main" val="1963119641"/>
              </p:ext>
            </p:extLst>
          </p:nvPr>
        </p:nvGraphicFramePr>
        <p:xfrm>
          <a:off x="1119552" y="1186961"/>
          <a:ext cx="7162802" cy="49236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645875" y="3191561"/>
            <a:ext cx="2118946" cy="461665"/>
          </a:xfrm>
          <a:prstGeom prst="rect">
            <a:avLst/>
          </a:prstGeom>
          <a:noFill/>
        </p:spPr>
        <p:txBody>
          <a:bodyPr wrap="square" rtlCol="1">
            <a:spAutoFit/>
          </a:bodyPr>
          <a:lstStyle/>
          <a:p>
            <a:pPr algn="ctr" rtl="1"/>
            <a:r>
              <a:rPr lang="he-IL" sz="2400" b="1" dirty="0"/>
              <a:t>כ-</a:t>
            </a:r>
            <a:r>
              <a:rPr lang="en-US" sz="2400" b="1" dirty="0"/>
              <a:t>270,000$</a:t>
            </a:r>
            <a:endParaRPr lang="he-IL" sz="2400" b="1" dirty="0"/>
          </a:p>
        </p:txBody>
      </p:sp>
    </p:spTree>
    <p:extLst>
      <p:ext uri="{BB962C8B-B14F-4D97-AF65-F5344CB8AC3E}">
        <p14:creationId xmlns:p14="http://schemas.microsoft.com/office/powerpoint/2010/main" val="270780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idx="4294967295"/>
          </p:nvPr>
        </p:nvSpPr>
        <p:spPr>
          <a:xfrm>
            <a:off x="862675" y="4597945"/>
            <a:ext cx="60093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7200" dirty="0"/>
              <a:t>5</a:t>
            </a:r>
            <a:r>
              <a:rPr lang="en" sz="7200" dirty="0"/>
              <a:t>,</a:t>
            </a:r>
            <a:r>
              <a:rPr lang="he-IL" sz="7200" dirty="0"/>
              <a:t>250</a:t>
            </a:r>
            <a:r>
              <a:rPr lang="en" sz="7200" dirty="0"/>
              <a:t>,</a:t>
            </a:r>
            <a:r>
              <a:rPr lang="he-IL" sz="7200" dirty="0"/>
              <a:t>000</a:t>
            </a:r>
            <a:r>
              <a:rPr lang="en" sz="7200" dirty="0">
                <a:solidFill>
                  <a:srgbClr val="FFC800"/>
                </a:solidFill>
              </a:rPr>
              <a:t>$</a:t>
            </a:r>
            <a:endParaRPr sz="7200" dirty="0">
              <a:solidFill>
                <a:srgbClr val="FFC800"/>
              </a:solidFill>
            </a:endParaRPr>
          </a:p>
        </p:txBody>
      </p:sp>
      <p:sp>
        <p:nvSpPr>
          <p:cNvPr id="234" name="Shape 234"/>
          <p:cNvSpPr txBox="1">
            <a:spLocks noGrp="1"/>
          </p:cNvSpPr>
          <p:nvPr>
            <p:ph type="subTitle" idx="4294967295"/>
          </p:nvPr>
        </p:nvSpPr>
        <p:spPr>
          <a:xfrm>
            <a:off x="862674" y="5563669"/>
            <a:ext cx="6848179" cy="109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e-IL" sz="2400" dirty="0"/>
              <a:t>שווי שוק מייצב הברך החכם שלנו בשנה, בישראל בלבד</a:t>
            </a:r>
            <a:endParaRPr sz="2400" dirty="0"/>
          </a:p>
        </p:txBody>
      </p:sp>
      <p:sp>
        <p:nvSpPr>
          <p:cNvPr id="235" name="Shape 235"/>
          <p:cNvSpPr txBox="1">
            <a:spLocks noGrp="1"/>
          </p:cNvSpPr>
          <p:nvPr>
            <p:ph type="ctrTitle" idx="4294967295"/>
          </p:nvPr>
        </p:nvSpPr>
        <p:spPr>
          <a:xfrm>
            <a:off x="862675" y="624755"/>
            <a:ext cx="7772400" cy="11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7200" dirty="0"/>
              <a:t>350$</a:t>
            </a:r>
            <a:endParaRPr sz="7200" dirty="0">
              <a:solidFill>
                <a:srgbClr val="FFC800"/>
              </a:solidFill>
            </a:endParaRPr>
          </a:p>
        </p:txBody>
      </p:sp>
      <p:sp>
        <p:nvSpPr>
          <p:cNvPr id="236" name="Shape 236"/>
          <p:cNvSpPr txBox="1">
            <a:spLocks noGrp="1"/>
          </p:cNvSpPr>
          <p:nvPr>
            <p:ph type="subTitle" idx="4294967295"/>
          </p:nvPr>
        </p:nvSpPr>
        <p:spPr>
          <a:xfrm>
            <a:off x="862675" y="1594427"/>
            <a:ext cx="7772400" cy="61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e-IL" sz="2400" dirty="0"/>
              <a:t>עלות מייצב ברך  </a:t>
            </a:r>
            <a:endParaRPr sz="2400" dirty="0"/>
          </a:p>
        </p:txBody>
      </p:sp>
      <p:sp>
        <p:nvSpPr>
          <p:cNvPr id="237" name="Shape 237"/>
          <p:cNvSpPr txBox="1">
            <a:spLocks noGrp="1"/>
          </p:cNvSpPr>
          <p:nvPr>
            <p:ph type="ctrTitle" idx="4294967295"/>
          </p:nvPr>
        </p:nvSpPr>
        <p:spPr>
          <a:xfrm>
            <a:off x="862675" y="2616600"/>
            <a:ext cx="7772400" cy="11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7200" dirty="0"/>
              <a:t>15</a:t>
            </a:r>
            <a:r>
              <a:rPr lang="en" sz="7200" dirty="0"/>
              <a:t>,</a:t>
            </a:r>
            <a:r>
              <a:rPr lang="he-IL" sz="7200" dirty="0"/>
              <a:t>000</a:t>
            </a:r>
            <a:r>
              <a:rPr lang="en" sz="7200" dirty="0">
                <a:solidFill>
                  <a:srgbClr val="FFC800"/>
                </a:solidFill>
              </a:rPr>
              <a:t> </a:t>
            </a:r>
            <a:r>
              <a:rPr lang="he-IL" sz="7200" dirty="0">
                <a:solidFill>
                  <a:srgbClr val="FFC800"/>
                </a:solidFill>
              </a:rPr>
              <a:t>~</a:t>
            </a:r>
            <a:endParaRPr dirty="0">
              <a:solidFill>
                <a:srgbClr val="FFC800"/>
              </a:solidFill>
            </a:endParaRPr>
          </a:p>
        </p:txBody>
      </p:sp>
      <p:sp>
        <p:nvSpPr>
          <p:cNvPr id="239" name="Shape 239"/>
          <p:cNvSpPr/>
          <p:nvPr/>
        </p:nvSpPr>
        <p:spPr>
          <a:xfrm>
            <a:off x="0" y="910275"/>
            <a:ext cx="663300" cy="663300"/>
          </a:xfrm>
          <a:prstGeom prst="rect">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0" y="2913244"/>
            <a:ext cx="663300" cy="663300"/>
          </a:xfrm>
          <a:prstGeom prst="rect">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0" y="4916213"/>
            <a:ext cx="663300" cy="663300"/>
          </a:xfrm>
          <a:prstGeom prst="rect">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236">
            <a:extLst>
              <a:ext uri="{FF2B5EF4-FFF2-40B4-BE49-F238E27FC236}">
                <a16:creationId xmlns:a16="http://schemas.microsoft.com/office/drawing/2014/main" id="{74772329-FCEC-44CC-84FA-35D61C225D13}"/>
              </a:ext>
            </a:extLst>
          </p:cNvPr>
          <p:cNvSpPr txBox="1">
            <a:spLocks/>
          </p:cNvSpPr>
          <p:nvPr/>
        </p:nvSpPr>
        <p:spPr>
          <a:xfrm>
            <a:off x="862675" y="3594575"/>
            <a:ext cx="5028171" cy="61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FFFFFF"/>
              </a:buClr>
              <a:buSzPts val="3000"/>
              <a:buFont typeface="Open Sans"/>
              <a:buChar char="○"/>
              <a:defRPr sz="3000" b="0" i="0" u="none" strike="noStrike" cap="none">
                <a:solidFill>
                  <a:srgbClr val="FFFFFF"/>
                </a:solidFill>
                <a:latin typeface="Open Sans"/>
                <a:ea typeface="Open Sans"/>
                <a:cs typeface="Open Sans"/>
                <a:sym typeface="Open Sans"/>
              </a:defRPr>
            </a:lvl1pPr>
            <a:lvl2pPr marL="914400" marR="0" lvl="1" indent="-381000" algn="l" rtl="0">
              <a:lnSpc>
                <a:spcPct val="100000"/>
              </a:lnSpc>
              <a:spcBef>
                <a:spcPts val="0"/>
              </a:spcBef>
              <a:spcAft>
                <a:spcPts val="0"/>
              </a:spcAft>
              <a:buClr>
                <a:srgbClr val="FFFFFF"/>
              </a:buClr>
              <a:buSzPts val="2400"/>
              <a:buFont typeface="Open Sans"/>
              <a:buChar char="●"/>
              <a:defRPr sz="2400" b="0" i="0" u="none" strike="noStrike" cap="none">
                <a:solidFill>
                  <a:srgbClr val="FFFFFF"/>
                </a:solidFill>
                <a:latin typeface="Open Sans"/>
                <a:ea typeface="Open Sans"/>
                <a:cs typeface="Open Sans"/>
                <a:sym typeface="Open Sans"/>
              </a:defRPr>
            </a:lvl2pPr>
            <a:lvl3pPr marL="1371600" marR="0" lvl="2" indent="-381000" algn="l" rtl="0">
              <a:lnSpc>
                <a:spcPct val="100000"/>
              </a:lnSpc>
              <a:spcBef>
                <a:spcPts val="0"/>
              </a:spcBef>
              <a:spcAft>
                <a:spcPts val="0"/>
              </a:spcAft>
              <a:buClr>
                <a:srgbClr val="FFFFFF"/>
              </a:buClr>
              <a:buSzPts val="2400"/>
              <a:buFont typeface="Open Sans"/>
              <a:buChar char="■"/>
              <a:defRPr sz="2400" b="0" i="0" u="none" strike="noStrike" cap="none">
                <a:solidFill>
                  <a:srgbClr val="FFFFFF"/>
                </a:solidFill>
                <a:latin typeface="Open Sans"/>
                <a:ea typeface="Open Sans"/>
                <a:cs typeface="Open Sans"/>
                <a:sym typeface="Open Sans"/>
              </a:defRPr>
            </a:lvl3pPr>
            <a:lvl4pPr marL="1828800" marR="0" lvl="3" indent="-342900" algn="l" rtl="0">
              <a:lnSpc>
                <a:spcPct val="100000"/>
              </a:lnSpc>
              <a:spcBef>
                <a:spcPts val="0"/>
              </a:spcBef>
              <a:spcAft>
                <a:spcPts val="0"/>
              </a:spcAft>
              <a:buClr>
                <a:srgbClr val="FFFFFF"/>
              </a:buClr>
              <a:buSzPts val="1800"/>
              <a:buFont typeface="Open Sans"/>
              <a:buChar char="●"/>
              <a:defRPr sz="1800" b="0" i="0" u="none" strike="noStrike" cap="none">
                <a:solidFill>
                  <a:srgbClr val="FFFFFF"/>
                </a:solidFill>
                <a:latin typeface="Open Sans"/>
                <a:ea typeface="Open Sans"/>
                <a:cs typeface="Open Sans"/>
                <a:sym typeface="Open Sans"/>
              </a:defRPr>
            </a:lvl4pPr>
            <a:lvl5pPr marL="2286000" marR="0" lvl="4" indent="-342900" algn="l" rtl="0">
              <a:lnSpc>
                <a:spcPct val="100000"/>
              </a:lnSpc>
              <a:spcBef>
                <a:spcPts val="0"/>
              </a:spcBef>
              <a:spcAft>
                <a:spcPts val="0"/>
              </a:spcAft>
              <a:buClr>
                <a:srgbClr val="FFFFFF"/>
              </a:buClr>
              <a:buSzPts val="1800"/>
              <a:buFont typeface="Open Sans"/>
              <a:buChar char="○"/>
              <a:defRPr sz="1800" b="0" i="0" u="none" strike="noStrike" cap="none">
                <a:solidFill>
                  <a:srgbClr val="FFFFFF"/>
                </a:solidFill>
                <a:latin typeface="Open Sans"/>
                <a:ea typeface="Open Sans"/>
                <a:cs typeface="Open Sans"/>
                <a:sym typeface="Open Sans"/>
              </a:defRPr>
            </a:lvl5pPr>
            <a:lvl6pPr marL="2743200" marR="0" lvl="5" indent="-342900" algn="l" rtl="0">
              <a:lnSpc>
                <a:spcPct val="100000"/>
              </a:lnSpc>
              <a:spcBef>
                <a:spcPts val="0"/>
              </a:spcBef>
              <a:spcAft>
                <a:spcPts val="0"/>
              </a:spcAft>
              <a:buClr>
                <a:srgbClr val="FFFFFF"/>
              </a:buClr>
              <a:buSzPts val="1800"/>
              <a:buFont typeface="Open Sans"/>
              <a:buChar char="■"/>
              <a:defRPr sz="1800" b="0" i="0" u="none" strike="noStrike" cap="none">
                <a:solidFill>
                  <a:srgbClr val="FFFFFF"/>
                </a:solidFill>
                <a:latin typeface="Open Sans"/>
                <a:ea typeface="Open Sans"/>
                <a:cs typeface="Open Sans"/>
                <a:sym typeface="Open Sans"/>
              </a:defRPr>
            </a:lvl6pPr>
            <a:lvl7pPr marL="3200400" marR="0" lvl="6" indent="-342900" algn="l" rtl="0">
              <a:lnSpc>
                <a:spcPct val="100000"/>
              </a:lnSpc>
              <a:spcBef>
                <a:spcPts val="0"/>
              </a:spcBef>
              <a:spcAft>
                <a:spcPts val="0"/>
              </a:spcAft>
              <a:buClr>
                <a:srgbClr val="FFFFFF"/>
              </a:buClr>
              <a:buSzPts val="1800"/>
              <a:buFont typeface="Open Sans"/>
              <a:buChar char="●"/>
              <a:defRPr sz="1800" b="0" i="0" u="none" strike="noStrike" cap="none">
                <a:solidFill>
                  <a:srgbClr val="FFFFFF"/>
                </a:solidFill>
                <a:latin typeface="Open Sans"/>
                <a:ea typeface="Open Sans"/>
                <a:cs typeface="Open Sans"/>
                <a:sym typeface="Open Sans"/>
              </a:defRPr>
            </a:lvl7pPr>
            <a:lvl8pPr marL="3657600" marR="0" lvl="7" indent="-342900" algn="l" rtl="0">
              <a:lnSpc>
                <a:spcPct val="100000"/>
              </a:lnSpc>
              <a:spcBef>
                <a:spcPts val="0"/>
              </a:spcBef>
              <a:spcAft>
                <a:spcPts val="0"/>
              </a:spcAft>
              <a:buClr>
                <a:srgbClr val="FFFFFF"/>
              </a:buClr>
              <a:buSzPts val="1800"/>
              <a:buFont typeface="Open Sans"/>
              <a:buChar char="○"/>
              <a:defRPr sz="1800" b="0" i="0" u="none" strike="noStrike" cap="none">
                <a:solidFill>
                  <a:srgbClr val="FFFFFF"/>
                </a:solidFill>
                <a:latin typeface="Open Sans"/>
                <a:ea typeface="Open Sans"/>
                <a:cs typeface="Open Sans"/>
                <a:sym typeface="Open Sans"/>
              </a:defRPr>
            </a:lvl8pPr>
            <a:lvl9pPr marL="4114800" marR="0" lvl="8" indent="-342900" algn="l" rtl="0">
              <a:lnSpc>
                <a:spcPct val="100000"/>
              </a:lnSpc>
              <a:spcBef>
                <a:spcPts val="0"/>
              </a:spcBef>
              <a:spcAft>
                <a:spcPts val="0"/>
              </a:spcAft>
              <a:buClr>
                <a:srgbClr val="FFFFFF"/>
              </a:buClr>
              <a:buSzPts val="1800"/>
              <a:buFont typeface="Open Sans"/>
              <a:buChar char="■"/>
              <a:defRPr sz="1800" b="0" i="0" u="none" strike="noStrike" cap="none">
                <a:solidFill>
                  <a:srgbClr val="FFFFFF"/>
                </a:solidFill>
                <a:latin typeface="Open Sans"/>
                <a:ea typeface="Open Sans"/>
                <a:cs typeface="Open Sans"/>
                <a:sym typeface="Open Sans"/>
              </a:defRPr>
            </a:lvl9pPr>
          </a:lstStyle>
          <a:p>
            <a:pPr marL="0" indent="0">
              <a:buFont typeface="Open Sans"/>
              <a:buNone/>
            </a:pPr>
            <a:r>
              <a:rPr lang="he-IL" sz="2400" dirty="0"/>
              <a:t>פציעות ברצועה הצולבת הקדמית בישראל</a:t>
            </a:r>
          </a:p>
        </p:txBody>
      </p:sp>
      <p:sp>
        <p:nvSpPr>
          <p:cNvPr id="11" name="TextBox 10">
            <a:extLst>
              <a:ext uri="{FF2B5EF4-FFF2-40B4-BE49-F238E27FC236}">
                <a16:creationId xmlns:a16="http://schemas.microsoft.com/office/drawing/2014/main" id="{AD171A26-3084-4DA2-87F4-9D1AB8D9166E}"/>
              </a:ext>
            </a:extLst>
          </p:cNvPr>
          <p:cNvSpPr txBox="1"/>
          <p:nvPr/>
        </p:nvSpPr>
        <p:spPr>
          <a:xfrm>
            <a:off x="5226917" y="216600"/>
            <a:ext cx="3290116" cy="646331"/>
          </a:xfrm>
          <a:prstGeom prst="rect">
            <a:avLst/>
          </a:prstGeom>
          <a:noFill/>
        </p:spPr>
        <p:txBody>
          <a:bodyPr wrap="square" rtlCol="1">
            <a:spAutoFit/>
          </a:bodyPr>
          <a:lstStyle/>
          <a:p>
            <a:pPr algn="ctr" rtl="1"/>
            <a:r>
              <a:rPr lang="he-IL" sz="3600" b="1" dirty="0">
                <a:solidFill>
                  <a:srgbClr val="7030A0"/>
                </a:solidFill>
              </a:rPr>
              <a:t>שווי שוק בארץ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71A26-3084-4DA2-87F4-9D1AB8D9166E}"/>
              </a:ext>
            </a:extLst>
          </p:cNvPr>
          <p:cNvSpPr txBox="1"/>
          <p:nvPr/>
        </p:nvSpPr>
        <p:spPr>
          <a:xfrm>
            <a:off x="5499479" y="417399"/>
            <a:ext cx="3290116" cy="646331"/>
          </a:xfrm>
          <a:prstGeom prst="rect">
            <a:avLst/>
          </a:prstGeom>
          <a:noFill/>
        </p:spPr>
        <p:txBody>
          <a:bodyPr wrap="square" rtlCol="1">
            <a:spAutoFit/>
          </a:bodyPr>
          <a:lstStyle/>
          <a:p>
            <a:pPr algn="ctr" rtl="1"/>
            <a:r>
              <a:rPr lang="he-IL" sz="3600" b="1" dirty="0">
                <a:solidFill>
                  <a:srgbClr val="7030A0"/>
                </a:solidFill>
              </a:rPr>
              <a:t>הלקוחות שלנו</a:t>
            </a:r>
          </a:p>
        </p:txBody>
      </p:sp>
      <p:graphicFrame>
        <p:nvGraphicFramePr>
          <p:cNvPr id="3" name="Diagram 2"/>
          <p:cNvGraphicFramePr/>
          <p:nvPr>
            <p:extLst>
              <p:ext uri="{D42A27DB-BD31-4B8C-83A1-F6EECF244321}">
                <p14:modId xmlns:p14="http://schemas.microsoft.com/office/powerpoint/2010/main" val="1390863739"/>
              </p:ext>
            </p:extLst>
          </p:nvPr>
        </p:nvGraphicFramePr>
        <p:xfrm>
          <a:off x="1781261" y="1671778"/>
          <a:ext cx="5757155" cy="4007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6352443" y="1515390"/>
            <a:ext cx="2000250" cy="866775"/>
          </a:xfrm>
          <a:prstGeom prst="rect">
            <a:avLst/>
          </a:prstGeom>
        </p:spPr>
      </p:pic>
      <p:pic>
        <p:nvPicPr>
          <p:cNvPr id="5" name="Picture 4"/>
          <p:cNvPicPr>
            <a:picLocks noChangeAspect="1"/>
          </p:cNvPicPr>
          <p:nvPr/>
        </p:nvPicPr>
        <p:blipFill>
          <a:blip r:embed="rId8"/>
          <a:stretch>
            <a:fillRect/>
          </a:stretch>
        </p:blipFill>
        <p:spPr>
          <a:xfrm>
            <a:off x="6952734" y="2830955"/>
            <a:ext cx="1564299" cy="630389"/>
          </a:xfrm>
          <a:prstGeom prst="rect">
            <a:avLst/>
          </a:prstGeom>
        </p:spPr>
      </p:pic>
      <p:pic>
        <p:nvPicPr>
          <p:cNvPr id="6" name="Picture 5"/>
          <p:cNvPicPr>
            <a:picLocks noChangeAspect="1"/>
          </p:cNvPicPr>
          <p:nvPr/>
        </p:nvPicPr>
        <p:blipFill>
          <a:blip r:embed="rId9"/>
          <a:stretch>
            <a:fillRect/>
          </a:stretch>
        </p:blipFill>
        <p:spPr>
          <a:xfrm>
            <a:off x="1140683" y="1702035"/>
            <a:ext cx="1826551" cy="921430"/>
          </a:xfrm>
          <a:prstGeom prst="rect">
            <a:avLst/>
          </a:prstGeom>
        </p:spPr>
      </p:pic>
      <p:pic>
        <p:nvPicPr>
          <p:cNvPr id="7" name="Picture 6"/>
          <p:cNvPicPr>
            <a:picLocks noChangeAspect="1"/>
          </p:cNvPicPr>
          <p:nvPr/>
        </p:nvPicPr>
        <p:blipFill>
          <a:blip r:embed="rId10"/>
          <a:stretch>
            <a:fillRect/>
          </a:stretch>
        </p:blipFill>
        <p:spPr>
          <a:xfrm>
            <a:off x="2967234" y="505743"/>
            <a:ext cx="2219325" cy="714375"/>
          </a:xfrm>
          <a:prstGeom prst="rect">
            <a:avLst/>
          </a:prstGeom>
        </p:spPr>
      </p:pic>
      <p:sp>
        <p:nvSpPr>
          <p:cNvPr id="8" name="TextBox 7"/>
          <p:cNvSpPr txBox="1"/>
          <p:nvPr/>
        </p:nvSpPr>
        <p:spPr>
          <a:xfrm>
            <a:off x="290146" y="4268744"/>
            <a:ext cx="1696916" cy="523220"/>
          </a:xfrm>
          <a:prstGeom prst="rect">
            <a:avLst/>
          </a:prstGeom>
          <a:noFill/>
        </p:spPr>
        <p:txBody>
          <a:bodyPr wrap="square" rtlCol="1">
            <a:spAutoFit/>
          </a:bodyPr>
          <a:lstStyle/>
          <a:p>
            <a:pPr algn="r" rtl="1"/>
            <a:r>
              <a:rPr lang="he-IL" dirty="0">
                <a:solidFill>
                  <a:schemeClr val="bg1"/>
                </a:solidFill>
              </a:rPr>
              <a:t>חברות להתקנים אורטופדיים</a:t>
            </a:r>
          </a:p>
        </p:txBody>
      </p:sp>
      <p:sp>
        <p:nvSpPr>
          <p:cNvPr id="9" name="TextBox 8"/>
          <p:cNvSpPr txBox="1"/>
          <p:nvPr/>
        </p:nvSpPr>
        <p:spPr>
          <a:xfrm>
            <a:off x="108115" y="4875430"/>
            <a:ext cx="1696916" cy="307777"/>
          </a:xfrm>
          <a:prstGeom prst="rect">
            <a:avLst/>
          </a:prstGeom>
          <a:noFill/>
        </p:spPr>
        <p:txBody>
          <a:bodyPr wrap="square" rtlCol="1">
            <a:spAutoFit/>
          </a:bodyPr>
          <a:lstStyle/>
          <a:p>
            <a:pPr algn="r" rtl="1"/>
            <a:r>
              <a:rPr lang="he-IL" dirty="0">
                <a:solidFill>
                  <a:schemeClr val="bg1"/>
                </a:solidFill>
              </a:rPr>
              <a:t>אתרי סקי</a:t>
            </a:r>
          </a:p>
        </p:txBody>
      </p:sp>
      <p:sp>
        <p:nvSpPr>
          <p:cNvPr id="10" name="TextBox 9"/>
          <p:cNvSpPr txBox="1"/>
          <p:nvPr/>
        </p:nvSpPr>
        <p:spPr>
          <a:xfrm>
            <a:off x="290146" y="5466729"/>
            <a:ext cx="1696916" cy="307777"/>
          </a:xfrm>
          <a:prstGeom prst="rect">
            <a:avLst/>
          </a:prstGeom>
          <a:noFill/>
        </p:spPr>
        <p:txBody>
          <a:bodyPr wrap="square" rtlCol="1">
            <a:spAutoFit/>
          </a:bodyPr>
          <a:lstStyle/>
          <a:p>
            <a:pPr algn="r" rtl="1"/>
            <a:r>
              <a:rPr lang="he-IL" dirty="0">
                <a:solidFill>
                  <a:schemeClr val="bg1"/>
                </a:solidFill>
              </a:rPr>
              <a:t>מועדוני ספורט</a:t>
            </a:r>
          </a:p>
        </p:txBody>
      </p:sp>
      <p:cxnSp>
        <p:nvCxnSpPr>
          <p:cNvPr id="12" name="Straight Arrow Connector 11"/>
          <p:cNvCxnSpPr/>
          <p:nvPr/>
        </p:nvCxnSpPr>
        <p:spPr>
          <a:xfrm flipH="1">
            <a:off x="1987062" y="4530354"/>
            <a:ext cx="37806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H="1">
            <a:off x="1907931" y="4948352"/>
            <a:ext cx="448408" cy="7561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H="1">
            <a:off x="1907931" y="5183207"/>
            <a:ext cx="457201" cy="3370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67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482</Words>
  <Application>Microsoft Office PowerPoint</Application>
  <PresentationFormat>On-screen Show (4:3)</PresentationFormat>
  <Paragraphs>68</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nimbus-sans-tw01con</vt:lpstr>
      <vt:lpstr>dinneuzeitgroteskltw01-_812426</vt:lpstr>
      <vt:lpstr>Segoe UI</vt:lpstr>
      <vt:lpstr>Aharoni</vt:lpstr>
      <vt:lpstr>Arial</vt:lpstr>
      <vt:lpstr>Montserrat</vt:lpstr>
      <vt:lpstr>Times New Roman</vt:lpstr>
      <vt:lpstr>Open Sans</vt:lpstr>
      <vt:lpstr>Calibri</vt:lpstr>
      <vt:lpstr>Mercutio template</vt:lpstr>
      <vt:lpstr>ACLapp</vt:lpstr>
      <vt:lpstr>PowerPoint Presentation</vt:lpstr>
      <vt:lpstr>PowerPoint Presentation</vt:lpstr>
      <vt:lpstr>PowerPoint Presentation</vt:lpstr>
      <vt:lpstr>PowerPoint Presentation</vt:lpstr>
      <vt:lpstr>PowerPoint Presentation</vt:lpstr>
      <vt:lpstr>PowerPoint Presentation</vt:lpstr>
      <vt:lpstr>5,250,000$</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ACLapp</dc:title>
  <dc:creator>edi mados</dc:creator>
  <cp:lastModifiedBy>Bayo Eisape</cp:lastModifiedBy>
  <cp:revision>37</cp:revision>
  <dcterms:modified xsi:type="dcterms:W3CDTF">2018-12-14T17:17:35Z</dcterms:modified>
</cp:coreProperties>
</file>